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83B9296-4FD1-4E0C-95FA-83EE1B4B3669}"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F93B0BA-4BBC-441B-9D75-DB68AC8318F3}"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77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216249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407571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112462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195985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230199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143166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71205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8962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B9296-4FD1-4E0C-95FA-83EE1B4B3669}" type="datetimeFigureOut">
              <a:rPr kumimoji="1" lang="ja-JP" altLang="en-US" smtClean="0"/>
              <a:t>2020/9/6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16559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083B9296-4FD1-4E0C-95FA-83EE1B4B3669}" type="datetimeFigureOut">
              <a:rPr kumimoji="1" lang="ja-JP" altLang="en-US" smtClean="0"/>
              <a:t>2020/9/6</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F93B0BA-4BBC-441B-9D75-DB68AC8318F3}" type="slidenum">
              <a:rPr kumimoji="1" lang="ja-JP" altLang="en-US" smtClean="0"/>
              <a:t>‹#›</a:t>
            </a:fld>
            <a:endParaRPr kumimoji="1" lang="ja-JP" altLang="en-US"/>
          </a:p>
        </p:txBody>
      </p:sp>
    </p:spTree>
    <p:extLst>
      <p:ext uri="{BB962C8B-B14F-4D97-AF65-F5344CB8AC3E}">
        <p14:creationId xmlns:p14="http://schemas.microsoft.com/office/powerpoint/2010/main" val="475810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BEC3D-F3A6-4BD9-A721-36A99D495615}"/>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07ACA887-7854-40DF-826A-3D4910C07460}"/>
              </a:ext>
            </a:extLst>
          </p:cNvPr>
          <p:cNvSpPr>
            <a:spLocks noGrp="1"/>
          </p:cNvSpPr>
          <p:nvPr>
            <p:ph type="subTitle" idx="1"/>
          </p:nvPr>
        </p:nvSpPr>
        <p:spPr/>
        <p:txBody>
          <a:bodyPr/>
          <a:lstStyle/>
          <a:p>
            <a:endParaRPr kumimoji="1" lang="ja-JP" altLang="en-US"/>
          </a:p>
        </p:txBody>
      </p:sp>
      <p:pic>
        <p:nvPicPr>
          <p:cNvPr id="5" name="図 4" descr="猫, 座る, 写真, 記号 が含まれている画像&#10;&#10;自動的に生成された説明">
            <a:extLst>
              <a:ext uri="{FF2B5EF4-FFF2-40B4-BE49-F238E27FC236}">
                <a16:creationId xmlns:a16="http://schemas.microsoft.com/office/drawing/2014/main" id="{9C11AAB0-F5CE-40F8-BAA0-F69E0C0CE7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09530" y="355344"/>
            <a:ext cx="8871384" cy="6216291"/>
          </a:xfrm>
          <a:prstGeom prst="rect">
            <a:avLst/>
          </a:prstGeom>
        </p:spPr>
      </p:pic>
    </p:spTree>
    <p:extLst>
      <p:ext uri="{BB962C8B-B14F-4D97-AF65-F5344CB8AC3E}">
        <p14:creationId xmlns:p14="http://schemas.microsoft.com/office/powerpoint/2010/main" val="513903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猫, オレンジ, 瓶, 座る が含まれている画像&#10;&#10;自動的に生成された説明">
            <a:extLst>
              <a:ext uri="{FF2B5EF4-FFF2-40B4-BE49-F238E27FC236}">
                <a16:creationId xmlns:a16="http://schemas.microsoft.com/office/drawing/2014/main" id="{6DC14F10-11D6-49C3-A8B5-CDEFE04CA3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1746" y="409222"/>
            <a:ext cx="4278298" cy="6146507"/>
          </a:xfrm>
        </p:spPr>
      </p:pic>
      <p:sp>
        <p:nvSpPr>
          <p:cNvPr id="6" name="テキスト ボックス 5">
            <a:extLst>
              <a:ext uri="{FF2B5EF4-FFF2-40B4-BE49-F238E27FC236}">
                <a16:creationId xmlns:a16="http://schemas.microsoft.com/office/drawing/2014/main" id="{52747610-1D4A-4DE7-987C-FE5BFC8E6D17}"/>
              </a:ext>
            </a:extLst>
          </p:cNvPr>
          <p:cNvSpPr txBox="1"/>
          <p:nvPr/>
        </p:nvSpPr>
        <p:spPr>
          <a:xfrm>
            <a:off x="4933245" y="496711"/>
            <a:ext cx="6942666" cy="3108543"/>
          </a:xfrm>
          <a:prstGeom prst="rect">
            <a:avLst/>
          </a:prstGeom>
          <a:noFill/>
        </p:spPr>
        <p:txBody>
          <a:bodyPr wrap="square" rtlCol="0">
            <a:spAutoFit/>
          </a:bodyPr>
          <a:lstStyle/>
          <a:p>
            <a:r>
              <a:rPr kumimoji="1" lang="ja-JP" altLang="en-US" sz="2800" dirty="0"/>
              <a:t>クラウドファンディングサービス</a:t>
            </a:r>
            <a:endParaRPr kumimoji="1" lang="en-US" altLang="ja-JP" sz="2800" dirty="0"/>
          </a:p>
          <a:p>
            <a:r>
              <a:rPr kumimoji="1" lang="ja-JP" altLang="en-US" sz="2800" dirty="0"/>
              <a:t>「</a:t>
            </a:r>
            <a:r>
              <a:rPr kumimoji="1" lang="en-US" altLang="ja-JP" sz="2800" dirty="0"/>
              <a:t>READYFOR</a:t>
            </a:r>
            <a:r>
              <a:rPr kumimoji="1" lang="ja-JP" altLang="en-US" sz="2800" dirty="0"/>
              <a:t>」にて、希少動物たちの</a:t>
            </a:r>
            <a:endParaRPr kumimoji="1" lang="en-US" altLang="ja-JP" sz="2800" dirty="0"/>
          </a:p>
          <a:p>
            <a:r>
              <a:rPr kumimoji="1" lang="ja-JP" altLang="en-US" sz="2800" dirty="0"/>
              <a:t>命をつなぐ保全活動への取り組みを維持</a:t>
            </a:r>
            <a:endParaRPr kumimoji="1" lang="en-US" altLang="ja-JP" sz="2800" dirty="0"/>
          </a:p>
          <a:p>
            <a:r>
              <a:rPr kumimoji="1" lang="ja-JP" altLang="en-US" sz="2800" dirty="0"/>
              <a:t>するための資金１，０００万円を第一目標に、９月７日（月）よりプロジェクトを</a:t>
            </a:r>
            <a:endParaRPr kumimoji="1" lang="en-US" altLang="ja-JP" sz="2800" dirty="0"/>
          </a:p>
          <a:p>
            <a:r>
              <a:rPr kumimoji="1" lang="ja-JP" altLang="en-US" sz="2800" dirty="0"/>
              <a:t>実施します。</a:t>
            </a:r>
          </a:p>
          <a:p>
            <a:r>
              <a:rPr kumimoji="1" lang="en-US" altLang="ja-JP" sz="2800" dirty="0"/>
              <a:t>https://readyfor.jp/projects/nasu-oukoku</a:t>
            </a:r>
            <a:endParaRPr kumimoji="1" lang="ja-JP" altLang="en-US" dirty="0"/>
          </a:p>
        </p:txBody>
      </p:sp>
      <p:pic>
        <p:nvPicPr>
          <p:cNvPr id="8" name="図 7" descr="挿絵 が含まれている画像&#10;&#10;自動的に生成された説明">
            <a:extLst>
              <a:ext uri="{FF2B5EF4-FFF2-40B4-BE49-F238E27FC236}">
                <a16:creationId xmlns:a16="http://schemas.microsoft.com/office/drawing/2014/main" id="{5F7B1D55-62FE-4375-B7A0-E2F853E080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0034" y="5049852"/>
            <a:ext cx="1505877" cy="1505877"/>
          </a:xfrm>
          <a:prstGeom prst="rect">
            <a:avLst/>
          </a:prstGeom>
        </p:spPr>
      </p:pic>
      <p:pic>
        <p:nvPicPr>
          <p:cNvPr id="10" name="図 9" descr="記号, 食品 が含まれている画像&#10;&#10;自動的に生成された説明">
            <a:extLst>
              <a:ext uri="{FF2B5EF4-FFF2-40B4-BE49-F238E27FC236}">
                <a16:creationId xmlns:a16="http://schemas.microsoft.com/office/drawing/2014/main" id="{8C392152-5EDA-4C21-A03E-646278A9E2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8890" y="3721293"/>
            <a:ext cx="2946399" cy="2834436"/>
          </a:xfrm>
          <a:prstGeom prst="rect">
            <a:avLst/>
          </a:prstGeom>
        </p:spPr>
      </p:pic>
    </p:spTree>
    <p:extLst>
      <p:ext uri="{BB962C8B-B14F-4D97-AF65-F5344CB8AC3E}">
        <p14:creationId xmlns:p14="http://schemas.microsoft.com/office/powerpoint/2010/main" val="264542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98C47-F506-43BB-8BE9-0D96688D0F07}"/>
              </a:ext>
            </a:extLst>
          </p:cNvPr>
          <p:cNvSpPr>
            <a:spLocks noGrp="1"/>
          </p:cNvSpPr>
          <p:nvPr>
            <p:ph type="title"/>
          </p:nvPr>
        </p:nvSpPr>
        <p:spPr>
          <a:xfrm>
            <a:off x="364067" y="406400"/>
            <a:ext cx="9875520" cy="891822"/>
          </a:xfrm>
        </p:spPr>
        <p:txBody>
          <a:bodyPr/>
          <a:lstStyle/>
          <a:p>
            <a:r>
              <a:rPr lang="ja-JP" altLang="en-US" dirty="0"/>
              <a:t>リターンについて</a:t>
            </a:r>
            <a:endParaRPr kumimoji="1" lang="ja-JP" altLang="en-US" dirty="0"/>
          </a:p>
        </p:txBody>
      </p:sp>
      <p:pic>
        <p:nvPicPr>
          <p:cNvPr id="4" name="コンテンツ プレースホルダー 3">
            <a:extLst>
              <a:ext uri="{FF2B5EF4-FFF2-40B4-BE49-F238E27FC236}">
                <a16:creationId xmlns:a16="http://schemas.microsoft.com/office/drawing/2014/main" id="{4E1A72BA-2599-4995-90E1-56B35A76225E}"/>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64066" y="1159932"/>
            <a:ext cx="1676002" cy="2495786"/>
          </a:xfrm>
          <a:prstGeom prst="rect">
            <a:avLst/>
          </a:prstGeom>
        </p:spPr>
      </p:pic>
      <p:pic>
        <p:nvPicPr>
          <p:cNvPr id="5" name="図 4">
            <a:extLst>
              <a:ext uri="{FF2B5EF4-FFF2-40B4-BE49-F238E27FC236}">
                <a16:creationId xmlns:a16="http://schemas.microsoft.com/office/drawing/2014/main" id="{9C4BE818-D004-4E2A-A238-A1CA4E9BF5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2414" y="1159932"/>
            <a:ext cx="1682654" cy="2596353"/>
          </a:xfrm>
          <a:prstGeom prst="rect">
            <a:avLst/>
          </a:prstGeom>
        </p:spPr>
      </p:pic>
      <p:pic>
        <p:nvPicPr>
          <p:cNvPr id="6" name="図 5">
            <a:extLst>
              <a:ext uri="{FF2B5EF4-FFF2-40B4-BE49-F238E27FC236}">
                <a16:creationId xmlns:a16="http://schemas.microsoft.com/office/drawing/2014/main" id="{8E52A831-AA6A-442F-860A-DC38B1F43EF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46575" y="1110544"/>
            <a:ext cx="1706694" cy="2709375"/>
          </a:xfrm>
          <a:prstGeom prst="rect">
            <a:avLst/>
          </a:prstGeom>
        </p:spPr>
      </p:pic>
      <p:pic>
        <p:nvPicPr>
          <p:cNvPr id="7" name="図 6">
            <a:extLst>
              <a:ext uri="{FF2B5EF4-FFF2-40B4-BE49-F238E27FC236}">
                <a16:creationId xmlns:a16="http://schemas.microsoft.com/office/drawing/2014/main" id="{B32B209C-947D-47E6-AB78-5831214FF4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0735" y="1110545"/>
            <a:ext cx="1717811" cy="2709375"/>
          </a:xfrm>
          <a:prstGeom prst="rect">
            <a:avLst/>
          </a:prstGeom>
        </p:spPr>
      </p:pic>
      <p:pic>
        <p:nvPicPr>
          <p:cNvPr id="8" name="図 7">
            <a:extLst>
              <a:ext uri="{FF2B5EF4-FFF2-40B4-BE49-F238E27FC236}">
                <a16:creationId xmlns:a16="http://schemas.microsoft.com/office/drawing/2014/main" id="{C7A85032-EC8F-43D6-BA32-695FA9D4571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44612" y="1110544"/>
            <a:ext cx="1692235" cy="2709375"/>
          </a:xfrm>
          <a:prstGeom prst="rect">
            <a:avLst/>
          </a:prstGeom>
        </p:spPr>
      </p:pic>
      <p:pic>
        <p:nvPicPr>
          <p:cNvPr id="9" name="図 8">
            <a:extLst>
              <a:ext uri="{FF2B5EF4-FFF2-40B4-BE49-F238E27FC236}">
                <a16:creationId xmlns:a16="http://schemas.microsoft.com/office/drawing/2014/main" id="{2D520051-AA3A-40F1-8B4C-0A3F3C3076E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26138" y="1110545"/>
            <a:ext cx="1715484" cy="2709375"/>
          </a:xfrm>
          <a:prstGeom prst="rect">
            <a:avLst/>
          </a:prstGeom>
        </p:spPr>
      </p:pic>
      <p:pic>
        <p:nvPicPr>
          <p:cNvPr id="10" name="図 9">
            <a:extLst>
              <a:ext uri="{FF2B5EF4-FFF2-40B4-BE49-F238E27FC236}">
                <a16:creationId xmlns:a16="http://schemas.microsoft.com/office/drawing/2014/main" id="{17074415-9B34-408C-8A4F-EEAA98690C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6100" y="3921240"/>
            <a:ext cx="1613968" cy="2544776"/>
          </a:xfrm>
          <a:prstGeom prst="rect">
            <a:avLst/>
          </a:prstGeom>
        </p:spPr>
      </p:pic>
      <p:pic>
        <p:nvPicPr>
          <p:cNvPr id="11" name="図 10">
            <a:extLst>
              <a:ext uri="{FF2B5EF4-FFF2-40B4-BE49-F238E27FC236}">
                <a16:creationId xmlns:a16="http://schemas.microsoft.com/office/drawing/2014/main" id="{D968010A-EF5A-4AB9-8151-111BA5C9A76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52414" y="3921240"/>
            <a:ext cx="1662326" cy="2603878"/>
          </a:xfrm>
          <a:prstGeom prst="rect">
            <a:avLst/>
          </a:prstGeom>
        </p:spPr>
      </p:pic>
      <p:pic>
        <p:nvPicPr>
          <p:cNvPr id="12" name="図 11">
            <a:extLst>
              <a:ext uri="{FF2B5EF4-FFF2-40B4-BE49-F238E27FC236}">
                <a16:creationId xmlns:a16="http://schemas.microsoft.com/office/drawing/2014/main" id="{D5596D3B-3B4A-4B91-83E6-989A8A6BCCF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589776" y="3921240"/>
            <a:ext cx="1662326" cy="2679324"/>
          </a:xfrm>
          <a:prstGeom prst="rect">
            <a:avLst/>
          </a:prstGeom>
        </p:spPr>
      </p:pic>
      <p:pic>
        <p:nvPicPr>
          <p:cNvPr id="13" name="図 12">
            <a:extLst>
              <a:ext uri="{FF2B5EF4-FFF2-40B4-BE49-F238E27FC236}">
                <a16:creationId xmlns:a16="http://schemas.microsoft.com/office/drawing/2014/main" id="{C9EEFCE6-DCF0-4797-BC65-379DEA98FE3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47060" y="3921240"/>
            <a:ext cx="1547249" cy="2691046"/>
          </a:xfrm>
          <a:prstGeom prst="rect">
            <a:avLst/>
          </a:prstGeom>
        </p:spPr>
      </p:pic>
      <p:pic>
        <p:nvPicPr>
          <p:cNvPr id="14" name="図 13">
            <a:extLst>
              <a:ext uri="{FF2B5EF4-FFF2-40B4-BE49-F238E27FC236}">
                <a16:creationId xmlns:a16="http://schemas.microsoft.com/office/drawing/2014/main" id="{067235B7-1603-4A21-8A2C-DC91F722945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963410" y="3949116"/>
            <a:ext cx="1488183" cy="2623572"/>
          </a:xfrm>
          <a:prstGeom prst="rect">
            <a:avLst/>
          </a:prstGeom>
        </p:spPr>
      </p:pic>
      <p:pic>
        <p:nvPicPr>
          <p:cNvPr id="15" name="図 14">
            <a:extLst>
              <a:ext uri="{FF2B5EF4-FFF2-40B4-BE49-F238E27FC236}">
                <a16:creationId xmlns:a16="http://schemas.microsoft.com/office/drawing/2014/main" id="{136F5D95-01DB-4C27-A5D0-AB6C6400D5B9}"/>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620694" y="3976993"/>
            <a:ext cx="1322115" cy="2623571"/>
          </a:xfrm>
          <a:prstGeom prst="rect">
            <a:avLst/>
          </a:prstGeom>
        </p:spPr>
      </p:pic>
    </p:spTree>
    <p:extLst>
      <p:ext uri="{BB962C8B-B14F-4D97-AF65-F5344CB8AC3E}">
        <p14:creationId xmlns:p14="http://schemas.microsoft.com/office/powerpoint/2010/main" val="221893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98C47-F506-43BB-8BE9-0D96688D0F07}"/>
              </a:ext>
            </a:extLst>
          </p:cNvPr>
          <p:cNvSpPr>
            <a:spLocks noGrp="1"/>
          </p:cNvSpPr>
          <p:nvPr>
            <p:ph type="title"/>
          </p:nvPr>
        </p:nvSpPr>
        <p:spPr>
          <a:xfrm>
            <a:off x="364067" y="406400"/>
            <a:ext cx="9875520" cy="891822"/>
          </a:xfrm>
        </p:spPr>
        <p:txBody>
          <a:bodyPr/>
          <a:lstStyle/>
          <a:p>
            <a:r>
              <a:rPr lang="ja-JP" altLang="en-US" dirty="0"/>
              <a:t>リターンについて</a:t>
            </a:r>
            <a:endParaRPr kumimoji="1" lang="ja-JP" altLang="en-US" dirty="0"/>
          </a:p>
        </p:txBody>
      </p:sp>
      <p:pic>
        <p:nvPicPr>
          <p:cNvPr id="25" name="図 24">
            <a:extLst>
              <a:ext uri="{FF2B5EF4-FFF2-40B4-BE49-F238E27FC236}">
                <a16:creationId xmlns:a16="http://schemas.microsoft.com/office/drawing/2014/main" id="{FED1A69C-7C38-4A92-82B2-F233509548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4066" y="1138334"/>
            <a:ext cx="2435117" cy="5221142"/>
          </a:xfrm>
          <a:prstGeom prst="rect">
            <a:avLst/>
          </a:prstGeom>
        </p:spPr>
      </p:pic>
      <p:pic>
        <p:nvPicPr>
          <p:cNvPr id="26" name="図 25">
            <a:extLst>
              <a:ext uri="{FF2B5EF4-FFF2-40B4-BE49-F238E27FC236}">
                <a16:creationId xmlns:a16="http://schemas.microsoft.com/office/drawing/2014/main" id="{D06E9530-75EF-49C8-8A30-5E9D61FFB7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99182" y="1138334"/>
            <a:ext cx="2724539" cy="5309952"/>
          </a:xfrm>
          <a:prstGeom prst="rect">
            <a:avLst/>
          </a:prstGeom>
        </p:spPr>
      </p:pic>
      <p:pic>
        <p:nvPicPr>
          <p:cNvPr id="27" name="図 26">
            <a:extLst>
              <a:ext uri="{FF2B5EF4-FFF2-40B4-BE49-F238E27FC236}">
                <a16:creationId xmlns:a16="http://schemas.microsoft.com/office/drawing/2014/main" id="{7EFC632A-2811-4031-8F37-3E245F47CF1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23721" y="1254967"/>
            <a:ext cx="2537928" cy="5187166"/>
          </a:xfrm>
          <a:prstGeom prst="rect">
            <a:avLst/>
          </a:prstGeom>
        </p:spPr>
      </p:pic>
    </p:spTree>
    <p:extLst>
      <p:ext uri="{BB962C8B-B14F-4D97-AF65-F5344CB8AC3E}">
        <p14:creationId xmlns:p14="http://schemas.microsoft.com/office/powerpoint/2010/main" val="140243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D6DF16B6-8B31-4960-B607-C4D1161831B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31587" y="665469"/>
            <a:ext cx="10994692" cy="5215213"/>
          </a:xfrm>
          <a:prstGeom prst="rect">
            <a:avLst/>
          </a:prstGeom>
        </p:spPr>
      </p:pic>
    </p:spTree>
    <p:extLst>
      <p:ext uri="{BB962C8B-B14F-4D97-AF65-F5344CB8AC3E}">
        <p14:creationId xmlns:p14="http://schemas.microsoft.com/office/powerpoint/2010/main" val="307772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9FEC7391-AE3D-44FE-B31A-04B9D109177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90960" y="356019"/>
            <a:ext cx="5665325" cy="6053169"/>
          </a:xfrm>
          <a:prstGeom prst="rect">
            <a:avLst/>
          </a:prstGeom>
        </p:spPr>
      </p:pic>
      <p:sp>
        <p:nvSpPr>
          <p:cNvPr id="5" name="テキスト ボックス 4">
            <a:extLst>
              <a:ext uri="{FF2B5EF4-FFF2-40B4-BE49-F238E27FC236}">
                <a16:creationId xmlns:a16="http://schemas.microsoft.com/office/drawing/2014/main" id="{E7515D2E-6EB9-49B7-896D-05EAA922CE95}"/>
              </a:ext>
            </a:extLst>
          </p:cNvPr>
          <p:cNvSpPr txBox="1"/>
          <p:nvPr/>
        </p:nvSpPr>
        <p:spPr>
          <a:xfrm>
            <a:off x="5956285" y="490425"/>
            <a:ext cx="5944754" cy="3539430"/>
          </a:xfrm>
          <a:prstGeom prst="rect">
            <a:avLst/>
          </a:prstGeom>
          <a:noFill/>
        </p:spPr>
        <p:txBody>
          <a:bodyPr wrap="square" rtlCol="0">
            <a:spAutoFit/>
          </a:bodyPr>
          <a:lstStyle/>
          <a:p>
            <a:r>
              <a:rPr kumimoji="1" lang="ja-JP" altLang="en-US" sz="2800" dirty="0"/>
              <a:t>飼育スタッフの仕事は命を預かる責任の重いもの。</a:t>
            </a:r>
            <a:endParaRPr kumimoji="1" lang="en-US" altLang="ja-JP" sz="2800" dirty="0"/>
          </a:p>
          <a:p>
            <a:r>
              <a:rPr kumimoji="1" lang="ja-JP" altLang="en-US" sz="2800" dirty="0"/>
              <a:t>失敗は尊い命を失うことにつながります。</a:t>
            </a:r>
            <a:endParaRPr kumimoji="1" lang="en-US" altLang="ja-JP" sz="2800" dirty="0"/>
          </a:p>
          <a:p>
            <a:r>
              <a:rPr kumimoji="1" lang="ja-JP" altLang="en-US" sz="2800" dirty="0"/>
              <a:t>ひとりひとりのスタッフがコミュニケーションをとり共同で動物たちの命を守っていくという想いで、</a:t>
            </a:r>
            <a:endParaRPr kumimoji="1" lang="en-US" altLang="ja-JP" sz="2800" dirty="0"/>
          </a:p>
          <a:p>
            <a:r>
              <a:rPr kumimoji="1" lang="ja-JP" altLang="en-US" sz="2800" dirty="0"/>
              <a:t>日々動物たちに向き合っています。</a:t>
            </a:r>
          </a:p>
        </p:txBody>
      </p:sp>
    </p:spTree>
    <p:extLst>
      <p:ext uri="{BB962C8B-B14F-4D97-AF65-F5344CB8AC3E}">
        <p14:creationId xmlns:p14="http://schemas.microsoft.com/office/powerpoint/2010/main" val="188398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A250B4CB-9BE3-4D74-9D1E-1D239F614A6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17240" y="354563"/>
            <a:ext cx="6018245" cy="6229941"/>
          </a:xfrm>
          <a:prstGeom prst="rect">
            <a:avLst/>
          </a:prstGeom>
        </p:spPr>
      </p:pic>
      <p:sp>
        <p:nvSpPr>
          <p:cNvPr id="5" name="テキスト ボックス 4">
            <a:extLst>
              <a:ext uri="{FF2B5EF4-FFF2-40B4-BE49-F238E27FC236}">
                <a16:creationId xmlns:a16="http://schemas.microsoft.com/office/drawing/2014/main" id="{84903D18-E618-431D-A11A-079668E6A008}"/>
              </a:ext>
            </a:extLst>
          </p:cNvPr>
          <p:cNvSpPr txBox="1"/>
          <p:nvPr/>
        </p:nvSpPr>
        <p:spPr>
          <a:xfrm>
            <a:off x="6335485" y="354563"/>
            <a:ext cx="5402424" cy="3662541"/>
          </a:xfrm>
          <a:prstGeom prst="rect">
            <a:avLst/>
          </a:prstGeom>
          <a:noFill/>
        </p:spPr>
        <p:txBody>
          <a:bodyPr wrap="square" rtlCol="0">
            <a:spAutoFit/>
          </a:bodyPr>
          <a:lstStyle/>
          <a:p>
            <a:r>
              <a:rPr kumimoji="1" lang="ja-JP" altLang="en-US" sz="1600" dirty="0"/>
              <a:t>こうした運営方針の根底にあるのは、「地球上の生き物は、人間も含めて全てがかみ合う歯車。無駄なものは何一つない。」という私たちの想いです。 </a:t>
            </a:r>
          </a:p>
          <a:p>
            <a:endParaRPr kumimoji="1" lang="ja-JP" altLang="en-US" sz="1600" dirty="0"/>
          </a:p>
          <a:p>
            <a:r>
              <a:rPr kumimoji="1" lang="ja-JP" altLang="en-US" sz="1600" dirty="0"/>
              <a:t>種が絶滅すると、人間を含めた生態系のバランスが崩れ、地球上のすべての生き物に影響を与えることになります。その絶滅のスピードは、人間の活動が大きくなることにより速くなっています。</a:t>
            </a:r>
            <a:r>
              <a:rPr kumimoji="1" lang="en-US" altLang="ja-JP" sz="1600" dirty="0"/>
              <a:t>13</a:t>
            </a:r>
            <a:r>
              <a:rPr kumimoji="1" lang="ja-JP" altLang="en-US" sz="1600" dirty="0"/>
              <a:t>分間に</a:t>
            </a:r>
            <a:r>
              <a:rPr kumimoji="1" lang="en-US" altLang="ja-JP" sz="1600" dirty="0"/>
              <a:t>1</a:t>
            </a:r>
            <a:r>
              <a:rPr kumimoji="1" lang="ja-JP" altLang="en-US" sz="1600" dirty="0"/>
              <a:t>種の生物が絶滅すると言われている今、希少動物たちの命をつなぐためには時間がありません。</a:t>
            </a:r>
          </a:p>
          <a:p>
            <a:endParaRPr kumimoji="1" lang="ja-JP" altLang="en-US" sz="1600" dirty="0"/>
          </a:p>
          <a:p>
            <a:r>
              <a:rPr kumimoji="1" lang="ja-JP" altLang="en-US" sz="1600" dirty="0"/>
              <a:t>野生動物や環境の保護・保全を続けること、そしてそれを多くの皆さんに知っていただくことが、私たち那須どうぶつ王国の責務だと考えています。</a:t>
            </a:r>
          </a:p>
        </p:txBody>
      </p:sp>
      <p:pic>
        <p:nvPicPr>
          <p:cNvPr id="6" name="図 5">
            <a:extLst>
              <a:ext uri="{FF2B5EF4-FFF2-40B4-BE49-F238E27FC236}">
                <a16:creationId xmlns:a16="http://schemas.microsoft.com/office/drawing/2014/main" id="{DC816659-0539-4935-8BA2-29BA75FBF4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5484" y="3874137"/>
            <a:ext cx="5539275" cy="2714777"/>
          </a:xfrm>
          <a:prstGeom prst="rect">
            <a:avLst/>
          </a:prstGeom>
        </p:spPr>
      </p:pic>
    </p:spTree>
    <p:extLst>
      <p:ext uri="{BB962C8B-B14F-4D97-AF65-F5344CB8AC3E}">
        <p14:creationId xmlns:p14="http://schemas.microsoft.com/office/powerpoint/2010/main" val="309087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89C39-2DD8-4551-90F5-38B91866D66D}"/>
              </a:ext>
            </a:extLst>
          </p:cNvPr>
          <p:cNvSpPr>
            <a:spLocks noGrp="1"/>
          </p:cNvSpPr>
          <p:nvPr>
            <p:ph type="title"/>
          </p:nvPr>
        </p:nvSpPr>
        <p:spPr>
          <a:xfrm>
            <a:off x="435634" y="359434"/>
            <a:ext cx="9875520" cy="675736"/>
          </a:xfrm>
        </p:spPr>
        <p:txBody>
          <a:bodyPr>
            <a:normAutofit/>
          </a:bodyPr>
          <a:lstStyle/>
          <a:p>
            <a:r>
              <a:rPr lang="ja-JP" altLang="en-US" sz="3600" dirty="0"/>
              <a:t>なぜ今、クラウドファンディングなのか？</a:t>
            </a:r>
            <a:endParaRPr kumimoji="1" lang="ja-JP" altLang="en-US" sz="3600" dirty="0"/>
          </a:p>
        </p:txBody>
      </p:sp>
      <p:sp>
        <p:nvSpPr>
          <p:cNvPr id="3" name="コンテンツ プレースホルダー 2">
            <a:extLst>
              <a:ext uri="{FF2B5EF4-FFF2-40B4-BE49-F238E27FC236}">
                <a16:creationId xmlns:a16="http://schemas.microsoft.com/office/drawing/2014/main" id="{0DA73BD1-5455-4BEE-A25B-B8160596BF21}"/>
              </a:ext>
            </a:extLst>
          </p:cNvPr>
          <p:cNvSpPr>
            <a:spLocks noGrp="1"/>
          </p:cNvSpPr>
          <p:nvPr>
            <p:ph idx="1"/>
          </p:nvPr>
        </p:nvSpPr>
        <p:spPr>
          <a:xfrm>
            <a:off x="543464" y="1035170"/>
            <a:ext cx="11197087" cy="5365630"/>
          </a:xfrm>
        </p:spPr>
        <p:txBody>
          <a:bodyPr>
            <a:normAutofit lnSpcReduction="10000"/>
          </a:bodyPr>
          <a:lstStyle/>
          <a:p>
            <a:pPr marL="45720" indent="0">
              <a:buNone/>
            </a:pPr>
            <a:r>
              <a:rPr lang="ja-JP" altLang="en-US" dirty="0">
                <a:solidFill>
                  <a:schemeClr val="tx1"/>
                </a:solidFill>
              </a:rPr>
              <a:t>２０２０年、那須どうぶつ王国でも新型コロナウイルスの影響は大きく</a:t>
            </a:r>
            <a:endParaRPr lang="en-US" altLang="ja-JP" dirty="0">
              <a:solidFill>
                <a:schemeClr val="tx1"/>
              </a:solidFill>
            </a:endParaRPr>
          </a:p>
          <a:p>
            <a:pPr marL="45720" indent="0">
              <a:buNone/>
            </a:pPr>
            <a:r>
              <a:rPr lang="ja-JP" altLang="en-US" dirty="0">
                <a:solidFill>
                  <a:schemeClr val="tx1"/>
                </a:solidFill>
              </a:rPr>
              <a:t>首都圏の緊急事態宣言を受け４月１８日～５月２２日まで３５日間を臨時休園と</a:t>
            </a:r>
            <a:endParaRPr lang="en-US" altLang="ja-JP" dirty="0">
              <a:solidFill>
                <a:schemeClr val="tx1"/>
              </a:solidFill>
            </a:endParaRPr>
          </a:p>
          <a:p>
            <a:pPr marL="45720" indent="0">
              <a:buNone/>
            </a:pPr>
            <a:r>
              <a:rPr lang="ja-JP" altLang="en-US" dirty="0">
                <a:solidFill>
                  <a:schemeClr val="tx1"/>
                </a:solidFill>
              </a:rPr>
              <a:t>しました。</a:t>
            </a:r>
            <a:endParaRPr lang="en-US" altLang="ja-JP" dirty="0">
              <a:solidFill>
                <a:schemeClr val="tx1"/>
              </a:solidFill>
            </a:endParaRPr>
          </a:p>
          <a:p>
            <a:pPr marL="45720" indent="0">
              <a:buNone/>
            </a:pPr>
            <a:r>
              <a:rPr lang="ja-JP" altLang="en-US" dirty="0">
                <a:solidFill>
                  <a:schemeClr val="tx1"/>
                </a:solidFill>
              </a:rPr>
              <a:t>営業再開後も感染防止対策を最大限留意しながら、営業時間短縮、週２日の休園</a:t>
            </a:r>
            <a:endParaRPr lang="en-US" altLang="ja-JP" dirty="0">
              <a:solidFill>
                <a:schemeClr val="tx1"/>
              </a:solidFill>
            </a:endParaRPr>
          </a:p>
          <a:p>
            <a:pPr marL="45720" indent="0">
              <a:buNone/>
            </a:pPr>
            <a:r>
              <a:rPr lang="ja-JP" altLang="en-US" dirty="0">
                <a:solidFill>
                  <a:schemeClr val="tx1"/>
                </a:solidFill>
              </a:rPr>
              <a:t>一部施設の休止も含めて営業を継続しております。</a:t>
            </a:r>
          </a:p>
          <a:p>
            <a:pPr marL="45720" indent="0">
              <a:buNone/>
            </a:pPr>
            <a:r>
              <a:rPr lang="ja-JP" altLang="en-US" dirty="0">
                <a:solidFill>
                  <a:schemeClr val="tx1"/>
                </a:solidFill>
              </a:rPr>
              <a:t>しかしながら、本来一番賑わう４月～夏休みまでの時期は昨年比マイナス６０％にも</a:t>
            </a:r>
            <a:endParaRPr lang="en-US" altLang="ja-JP" dirty="0">
              <a:solidFill>
                <a:schemeClr val="tx1"/>
              </a:solidFill>
            </a:endParaRPr>
          </a:p>
          <a:p>
            <a:pPr marL="45720" indent="0">
              <a:buNone/>
            </a:pPr>
            <a:r>
              <a:rPr lang="ja-JP" altLang="en-US" dirty="0">
                <a:solidFill>
                  <a:schemeClr val="tx1"/>
                </a:solidFill>
              </a:rPr>
              <a:t>及ぶ集客減、収入源の苦境に立たされています。</a:t>
            </a:r>
          </a:p>
          <a:p>
            <a:pPr marL="45720" indent="0">
              <a:buNone/>
            </a:pPr>
            <a:r>
              <a:rPr lang="ja-JP" altLang="en-US" dirty="0">
                <a:solidFill>
                  <a:schemeClr val="tx1"/>
                </a:solidFill>
              </a:rPr>
              <a:t>「野生への扉」としての本来の責務である様々な保全活動への取り組みが大変困難に</a:t>
            </a:r>
            <a:endParaRPr lang="en-US" altLang="ja-JP" dirty="0">
              <a:solidFill>
                <a:schemeClr val="tx1"/>
              </a:solidFill>
            </a:endParaRPr>
          </a:p>
          <a:p>
            <a:pPr marL="45720" indent="0">
              <a:buNone/>
            </a:pPr>
            <a:r>
              <a:rPr lang="ja-JP" altLang="en-US" dirty="0">
                <a:solidFill>
                  <a:schemeClr val="tx1"/>
                </a:solidFill>
              </a:rPr>
              <a:t>なっているうえ、動物管理費の調達にも影響を及ぼしています。</a:t>
            </a:r>
          </a:p>
          <a:p>
            <a:pPr marL="45720" indent="0">
              <a:buNone/>
            </a:pPr>
            <a:r>
              <a:rPr lang="ja-JP" altLang="en-US" dirty="0">
                <a:solidFill>
                  <a:schemeClr val="tx1"/>
                </a:solidFill>
              </a:rPr>
              <a:t>年間の動物管理費は、人件費１億６，７００万円、飼料費２，５００万円</a:t>
            </a:r>
            <a:endParaRPr lang="en-US" altLang="ja-JP" dirty="0">
              <a:solidFill>
                <a:schemeClr val="tx1"/>
              </a:solidFill>
            </a:endParaRPr>
          </a:p>
          <a:p>
            <a:pPr marL="45720" indent="0">
              <a:buNone/>
            </a:pPr>
            <a:r>
              <a:rPr lang="ja-JP" altLang="en-US" dirty="0">
                <a:solidFill>
                  <a:schemeClr val="tx1"/>
                </a:solidFill>
              </a:rPr>
              <a:t>動物医療費３３０万円、動物搬入費１，３００万円、備品消耗品費２７０万円</a:t>
            </a:r>
            <a:endParaRPr lang="en-US" altLang="ja-JP" dirty="0">
              <a:solidFill>
                <a:schemeClr val="tx1"/>
              </a:solidFill>
            </a:endParaRPr>
          </a:p>
          <a:p>
            <a:pPr marL="45720" indent="0">
              <a:buNone/>
            </a:pPr>
            <a:r>
              <a:rPr lang="ja-JP" altLang="en-US" dirty="0">
                <a:solidFill>
                  <a:schemeClr val="tx1"/>
                </a:solidFill>
              </a:rPr>
              <a:t>合計２億１，１００万円ほどです。</a:t>
            </a:r>
            <a:endParaRPr kumimoji="1" lang="ja-JP" altLang="en-US" dirty="0">
              <a:solidFill>
                <a:schemeClr val="tx1"/>
              </a:solidFill>
            </a:endParaRPr>
          </a:p>
        </p:txBody>
      </p:sp>
    </p:spTree>
    <p:extLst>
      <p:ext uri="{BB962C8B-B14F-4D97-AF65-F5344CB8AC3E}">
        <p14:creationId xmlns:p14="http://schemas.microsoft.com/office/powerpoint/2010/main" val="410999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37F88-5824-44D1-B671-D2A012344565}"/>
              </a:ext>
            </a:extLst>
          </p:cNvPr>
          <p:cNvSpPr>
            <a:spLocks noGrp="1"/>
          </p:cNvSpPr>
          <p:nvPr>
            <p:ph type="title"/>
          </p:nvPr>
        </p:nvSpPr>
        <p:spPr>
          <a:xfrm>
            <a:off x="446714" y="483765"/>
            <a:ext cx="9875520" cy="684402"/>
          </a:xfrm>
        </p:spPr>
        <p:txBody>
          <a:bodyPr>
            <a:normAutofit/>
          </a:bodyPr>
          <a:lstStyle/>
          <a:p>
            <a:r>
              <a:rPr lang="ja-JP" altLang="en-US" sz="3600" dirty="0"/>
              <a:t>いただくご支援で実現できること</a:t>
            </a:r>
            <a:endParaRPr kumimoji="1" lang="ja-JP" altLang="en-US" sz="3600" dirty="0"/>
          </a:p>
        </p:txBody>
      </p:sp>
      <p:sp>
        <p:nvSpPr>
          <p:cNvPr id="3" name="コンテンツ プレースホルダー 2">
            <a:extLst>
              <a:ext uri="{FF2B5EF4-FFF2-40B4-BE49-F238E27FC236}">
                <a16:creationId xmlns:a16="http://schemas.microsoft.com/office/drawing/2014/main" id="{1EFF54EC-3AD4-4052-B3BC-8064CEBD2856}"/>
              </a:ext>
            </a:extLst>
          </p:cNvPr>
          <p:cNvSpPr>
            <a:spLocks noGrp="1"/>
          </p:cNvSpPr>
          <p:nvPr>
            <p:ph idx="1"/>
          </p:nvPr>
        </p:nvSpPr>
        <p:spPr>
          <a:xfrm>
            <a:off x="597716" y="1168167"/>
            <a:ext cx="11121704" cy="1038138"/>
          </a:xfrm>
        </p:spPr>
        <p:txBody>
          <a:bodyPr/>
          <a:lstStyle/>
          <a:p>
            <a:pPr marL="45720" indent="0">
              <a:buNone/>
            </a:pPr>
            <a:r>
              <a:rPr lang="ja-JP" altLang="en-US" dirty="0">
                <a:solidFill>
                  <a:schemeClr val="tx1"/>
                </a:solidFill>
              </a:rPr>
              <a:t>クラウドファンディングで皆様からいただくご支援は、これから未来に向けて希少な動物たちを救う活動の費用や、現在飼育している動物たちのための費用として大切に使用させていただきます。</a:t>
            </a:r>
            <a:endParaRPr kumimoji="1" lang="ja-JP" altLang="en-US" dirty="0">
              <a:solidFill>
                <a:schemeClr val="tx1"/>
              </a:solidFill>
            </a:endParaRPr>
          </a:p>
        </p:txBody>
      </p:sp>
      <p:pic>
        <p:nvPicPr>
          <p:cNvPr id="4" name="図 3">
            <a:extLst>
              <a:ext uri="{FF2B5EF4-FFF2-40B4-BE49-F238E27FC236}">
                <a16:creationId xmlns:a16="http://schemas.microsoft.com/office/drawing/2014/main" id="{47B9F4C9-332A-4C57-A2BB-D20C16AC09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715" y="2168549"/>
            <a:ext cx="4675792" cy="4456186"/>
          </a:xfrm>
          <a:prstGeom prst="rect">
            <a:avLst/>
          </a:prstGeom>
        </p:spPr>
      </p:pic>
      <p:sp>
        <p:nvSpPr>
          <p:cNvPr id="5" name="テキスト ボックス 4">
            <a:extLst>
              <a:ext uri="{FF2B5EF4-FFF2-40B4-BE49-F238E27FC236}">
                <a16:creationId xmlns:a16="http://schemas.microsoft.com/office/drawing/2014/main" id="{F43090B6-BDCD-4092-BCB3-A1244A4A53BE}"/>
              </a:ext>
            </a:extLst>
          </p:cNvPr>
          <p:cNvSpPr txBox="1"/>
          <p:nvPr/>
        </p:nvSpPr>
        <p:spPr>
          <a:xfrm>
            <a:off x="5273508" y="2206305"/>
            <a:ext cx="6445912" cy="2215991"/>
          </a:xfrm>
          <a:prstGeom prst="rect">
            <a:avLst/>
          </a:prstGeom>
          <a:noFill/>
        </p:spPr>
        <p:txBody>
          <a:bodyPr wrap="square" rtlCol="0">
            <a:spAutoFit/>
          </a:bodyPr>
          <a:lstStyle/>
          <a:p>
            <a:r>
              <a:rPr kumimoji="1" lang="ja-JP" altLang="en-US" sz="2400" dirty="0"/>
              <a:t>①ニホンライチョウ野生復帰順化施設建設（１，０００万円）★第一目標金額</a:t>
            </a:r>
          </a:p>
          <a:p>
            <a:endParaRPr kumimoji="1" lang="ja-JP" altLang="en-US" dirty="0"/>
          </a:p>
          <a:p>
            <a:r>
              <a:rPr kumimoji="1" lang="ja-JP" altLang="en-US" dirty="0"/>
              <a:t>那須どうぶつ王国では２０１７年から、国の特別天然記念物で絶滅危惧種のニホンライチョウの生息域外保全、展示をおこなっています。</a:t>
            </a:r>
            <a:endParaRPr kumimoji="1" lang="en-US" altLang="ja-JP" dirty="0"/>
          </a:p>
          <a:p>
            <a:r>
              <a:rPr kumimoji="1" lang="ja-JP" altLang="en-US" dirty="0"/>
              <a:t>２０２１年度は、野生復帰順化施設の建設を計画しています。</a:t>
            </a:r>
          </a:p>
        </p:txBody>
      </p:sp>
    </p:spTree>
    <p:extLst>
      <p:ext uri="{BB962C8B-B14F-4D97-AF65-F5344CB8AC3E}">
        <p14:creationId xmlns:p14="http://schemas.microsoft.com/office/powerpoint/2010/main" val="37769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C2BC1-FDDA-41BA-9F36-0E80EE3F2CFF}"/>
              </a:ext>
            </a:extLst>
          </p:cNvPr>
          <p:cNvSpPr>
            <a:spLocks noGrp="1"/>
          </p:cNvSpPr>
          <p:nvPr>
            <p:ph type="title"/>
          </p:nvPr>
        </p:nvSpPr>
        <p:spPr>
          <a:xfrm>
            <a:off x="371213" y="374708"/>
            <a:ext cx="9875520" cy="824918"/>
          </a:xfrm>
        </p:spPr>
        <p:txBody>
          <a:bodyPr>
            <a:normAutofit/>
          </a:bodyPr>
          <a:lstStyle/>
          <a:p>
            <a:r>
              <a:rPr lang="ja-JP" altLang="en-US" sz="3600" dirty="0"/>
              <a:t>いただくご支援で実現できること</a:t>
            </a:r>
            <a:endParaRPr kumimoji="1" lang="ja-JP" altLang="en-US" sz="3600" dirty="0"/>
          </a:p>
        </p:txBody>
      </p:sp>
      <p:sp>
        <p:nvSpPr>
          <p:cNvPr id="3" name="コンテンツ プレースホルダー 2">
            <a:extLst>
              <a:ext uri="{FF2B5EF4-FFF2-40B4-BE49-F238E27FC236}">
                <a16:creationId xmlns:a16="http://schemas.microsoft.com/office/drawing/2014/main" id="{57B97248-6245-408E-8A29-3EC0DAC883A2}"/>
              </a:ext>
            </a:extLst>
          </p:cNvPr>
          <p:cNvSpPr>
            <a:spLocks noGrp="1"/>
          </p:cNvSpPr>
          <p:nvPr>
            <p:ph idx="1"/>
          </p:nvPr>
        </p:nvSpPr>
        <p:spPr>
          <a:xfrm>
            <a:off x="486562" y="1199626"/>
            <a:ext cx="11266414" cy="5415778"/>
          </a:xfrm>
        </p:spPr>
        <p:txBody>
          <a:bodyPr>
            <a:normAutofit fontScale="70000" lnSpcReduction="20000"/>
          </a:bodyPr>
          <a:lstStyle/>
          <a:p>
            <a:pPr marL="45720" indent="0">
              <a:buNone/>
            </a:pPr>
            <a:r>
              <a:rPr lang="ja-JP" altLang="en-US" sz="2800" dirty="0">
                <a:solidFill>
                  <a:schemeClr val="tx1"/>
                </a:solidFill>
              </a:rPr>
              <a:t>②ツシマヤマネコをはじめとする希少動物の保全（１，０００万）</a:t>
            </a:r>
          </a:p>
          <a:p>
            <a:pPr marL="45720" indent="0">
              <a:buNone/>
            </a:pPr>
            <a:r>
              <a:rPr lang="ja-JP" altLang="en-US" dirty="0">
                <a:solidFill>
                  <a:schemeClr val="tx1"/>
                </a:solidFill>
              </a:rPr>
              <a:t>ニホンライチョウやツシマヤマネコなどの希少な日本固有種、その他希少種</a:t>
            </a:r>
            <a:endParaRPr lang="en-US" altLang="ja-JP" dirty="0">
              <a:solidFill>
                <a:schemeClr val="tx1"/>
              </a:solidFill>
            </a:endParaRPr>
          </a:p>
          <a:p>
            <a:pPr marL="45720" indent="0">
              <a:buNone/>
            </a:pPr>
            <a:r>
              <a:rPr lang="ja-JP" altLang="en-US" dirty="0">
                <a:solidFill>
                  <a:schemeClr val="tx1"/>
                </a:solidFill>
              </a:rPr>
              <a:t>ユーラシアカワウソ、レッサーパンダ、マヌルネコ、スナネコ、ホッキョクオオカミ</a:t>
            </a:r>
            <a:endParaRPr lang="en-US" altLang="ja-JP" dirty="0">
              <a:solidFill>
                <a:schemeClr val="tx1"/>
              </a:solidFill>
            </a:endParaRPr>
          </a:p>
          <a:p>
            <a:pPr marL="45720" indent="0">
              <a:buNone/>
            </a:pPr>
            <a:r>
              <a:rPr lang="ja-JP" altLang="en-US" dirty="0">
                <a:solidFill>
                  <a:schemeClr val="tx1"/>
                </a:solidFill>
              </a:rPr>
              <a:t>ハシビロコウ等の保護を目的とした飼育・繁殖をおこないます。</a:t>
            </a:r>
            <a:endParaRPr lang="en-US" altLang="ja-JP" dirty="0">
              <a:solidFill>
                <a:schemeClr val="tx1"/>
              </a:solidFill>
            </a:endParaRPr>
          </a:p>
          <a:p>
            <a:pPr marL="45720" indent="0">
              <a:buNone/>
            </a:pPr>
            <a:endParaRPr lang="ja-JP" altLang="en-US" dirty="0">
              <a:solidFill>
                <a:schemeClr val="tx1"/>
              </a:solidFill>
            </a:endParaRPr>
          </a:p>
          <a:p>
            <a:pPr marL="45720" indent="0">
              <a:buNone/>
            </a:pPr>
            <a:r>
              <a:rPr lang="ja-JP" altLang="en-US" sz="2800" dirty="0">
                <a:solidFill>
                  <a:schemeClr val="tx1"/>
                </a:solidFill>
              </a:rPr>
              <a:t>③レッサーパンダの親子展示場設置（５００万円）</a:t>
            </a:r>
          </a:p>
          <a:p>
            <a:pPr marL="45720" indent="0">
              <a:buNone/>
            </a:pPr>
            <a:r>
              <a:rPr lang="ja-JP" altLang="en-US" dirty="0">
                <a:solidFill>
                  <a:schemeClr val="tx1"/>
                </a:solidFill>
              </a:rPr>
              <a:t>７月に誕生したレッサーパンダの赤ちゃん２頭とお母さんの展示場を整備します。</a:t>
            </a:r>
            <a:endParaRPr lang="en-US" altLang="ja-JP" dirty="0">
              <a:solidFill>
                <a:schemeClr val="tx1"/>
              </a:solidFill>
            </a:endParaRPr>
          </a:p>
          <a:p>
            <a:pPr marL="45720" indent="0">
              <a:buNone/>
            </a:pPr>
            <a:r>
              <a:rPr lang="ja-JP" altLang="en-US" dirty="0">
                <a:solidFill>
                  <a:schemeClr val="tx1"/>
                </a:solidFill>
              </a:rPr>
              <a:t>現在の展示場は赤ちゃんや子どものレッサーパンダには不向きなため</a:t>
            </a:r>
            <a:endParaRPr lang="en-US" altLang="ja-JP" dirty="0">
              <a:solidFill>
                <a:schemeClr val="tx1"/>
              </a:solidFill>
            </a:endParaRPr>
          </a:p>
          <a:p>
            <a:pPr marL="45720" indent="0">
              <a:buNone/>
            </a:pPr>
            <a:r>
              <a:rPr lang="ja-JP" altLang="en-US" dirty="0">
                <a:solidFill>
                  <a:schemeClr val="tx1"/>
                </a:solidFill>
              </a:rPr>
              <a:t>木の高さや安全面を十分に考慮した施設を整備する必要があります。</a:t>
            </a:r>
            <a:endParaRPr lang="en-US" altLang="ja-JP" dirty="0">
              <a:solidFill>
                <a:schemeClr val="tx1"/>
              </a:solidFill>
            </a:endParaRPr>
          </a:p>
          <a:p>
            <a:pPr marL="45720" indent="0">
              <a:buNone/>
            </a:pPr>
            <a:endParaRPr lang="en-US" altLang="ja-JP" dirty="0">
              <a:solidFill>
                <a:schemeClr val="tx1"/>
              </a:solidFill>
            </a:endParaRPr>
          </a:p>
          <a:p>
            <a:pPr marL="45720" indent="0">
              <a:buNone/>
            </a:pPr>
            <a:r>
              <a:rPr lang="ja-JP" altLang="en-US" sz="2900" dirty="0">
                <a:solidFill>
                  <a:schemeClr val="tx1"/>
                </a:solidFill>
              </a:rPr>
              <a:t>④コツメカワウソの親子新展示場整備（５００万円）</a:t>
            </a:r>
          </a:p>
          <a:p>
            <a:pPr marL="45720" indent="0">
              <a:buNone/>
            </a:pPr>
            <a:r>
              <a:rPr lang="ja-JP" altLang="en-US" dirty="0">
                <a:solidFill>
                  <a:schemeClr val="tx1"/>
                </a:solidFill>
              </a:rPr>
              <a:t>４月２４日に誕生したコツメカワウソ４頭の成長に伴い、お父さん、お母さんと</a:t>
            </a:r>
          </a:p>
          <a:p>
            <a:pPr marL="45720" indent="0">
              <a:buNone/>
            </a:pPr>
            <a:r>
              <a:rPr lang="ja-JP" altLang="en-US" dirty="0">
                <a:solidFill>
                  <a:schemeClr val="tx1"/>
                </a:solidFill>
              </a:rPr>
              <a:t>一緒の新展示場を整備します。</a:t>
            </a:r>
          </a:p>
          <a:p>
            <a:pPr marL="45720" indent="0">
              <a:buNone/>
            </a:pPr>
            <a:r>
              <a:rPr lang="ja-JP" altLang="en-US" dirty="0">
                <a:solidFill>
                  <a:schemeClr val="tx1"/>
                </a:solidFill>
              </a:rPr>
              <a:t>コツメカワウソは寒さに弱いため、親子のために暖かい屋内施設を整備する</a:t>
            </a:r>
          </a:p>
          <a:p>
            <a:pPr marL="45720" indent="0">
              <a:buNone/>
            </a:pPr>
            <a:r>
              <a:rPr lang="ja-JP" altLang="en-US" dirty="0">
                <a:solidFill>
                  <a:schemeClr val="tx1"/>
                </a:solidFill>
              </a:rPr>
              <a:t>必要があります。</a:t>
            </a:r>
          </a:p>
        </p:txBody>
      </p:sp>
      <p:pic>
        <p:nvPicPr>
          <p:cNvPr id="5" name="図 4" descr="草の上にいる猫&#10;&#10;自動的に生成された説明">
            <a:extLst>
              <a:ext uri="{FF2B5EF4-FFF2-40B4-BE49-F238E27FC236}">
                <a16:creationId xmlns:a16="http://schemas.microsoft.com/office/drawing/2014/main" id="{C2CA86B6-6933-434B-9922-2CB817744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21233" y="434985"/>
            <a:ext cx="1996723" cy="1996723"/>
          </a:xfrm>
          <a:prstGeom prst="rect">
            <a:avLst/>
          </a:prstGeom>
        </p:spPr>
      </p:pic>
      <p:pic>
        <p:nvPicPr>
          <p:cNvPr id="7" name="図 6" descr="茶色の動物&#10;&#10;自動的に生成された説明">
            <a:extLst>
              <a:ext uri="{FF2B5EF4-FFF2-40B4-BE49-F238E27FC236}">
                <a16:creationId xmlns:a16="http://schemas.microsoft.com/office/drawing/2014/main" id="{B05F7E67-A0FD-4C4C-AD47-1F447D9C9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0213" y="2561502"/>
            <a:ext cx="2878762" cy="1922795"/>
          </a:xfrm>
          <a:prstGeom prst="rect">
            <a:avLst/>
          </a:prstGeom>
        </p:spPr>
      </p:pic>
      <p:pic>
        <p:nvPicPr>
          <p:cNvPr id="9" name="図 8" descr="動物, 哺乳類, 屋外, 座る が含まれている画像&#10;&#10;自動的に生成された説明">
            <a:extLst>
              <a:ext uri="{FF2B5EF4-FFF2-40B4-BE49-F238E27FC236}">
                <a16:creationId xmlns:a16="http://schemas.microsoft.com/office/drawing/2014/main" id="{E7ED95D3-8CC0-445C-87BF-459C92C252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0213" y="4590263"/>
            <a:ext cx="2878763" cy="1919175"/>
          </a:xfrm>
          <a:prstGeom prst="rect">
            <a:avLst/>
          </a:prstGeom>
        </p:spPr>
      </p:pic>
    </p:spTree>
    <p:extLst>
      <p:ext uri="{BB962C8B-B14F-4D97-AF65-F5344CB8AC3E}">
        <p14:creationId xmlns:p14="http://schemas.microsoft.com/office/powerpoint/2010/main" val="36989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1C2BC1-FDDA-41BA-9F36-0E80EE3F2CFF}"/>
              </a:ext>
            </a:extLst>
          </p:cNvPr>
          <p:cNvSpPr>
            <a:spLocks noGrp="1"/>
          </p:cNvSpPr>
          <p:nvPr>
            <p:ph type="title"/>
          </p:nvPr>
        </p:nvSpPr>
        <p:spPr>
          <a:xfrm>
            <a:off x="371213" y="374708"/>
            <a:ext cx="9875520" cy="824918"/>
          </a:xfrm>
        </p:spPr>
        <p:txBody>
          <a:bodyPr>
            <a:normAutofit/>
          </a:bodyPr>
          <a:lstStyle/>
          <a:p>
            <a:r>
              <a:rPr lang="ja-JP" altLang="en-US" sz="3600" dirty="0"/>
              <a:t>いただくご支援で実現できること</a:t>
            </a:r>
            <a:endParaRPr kumimoji="1" lang="ja-JP" altLang="en-US" sz="3600" dirty="0"/>
          </a:p>
        </p:txBody>
      </p:sp>
      <p:sp>
        <p:nvSpPr>
          <p:cNvPr id="3" name="コンテンツ プレースホルダー 2">
            <a:extLst>
              <a:ext uri="{FF2B5EF4-FFF2-40B4-BE49-F238E27FC236}">
                <a16:creationId xmlns:a16="http://schemas.microsoft.com/office/drawing/2014/main" id="{57B97248-6245-408E-8A29-3EC0DAC883A2}"/>
              </a:ext>
            </a:extLst>
          </p:cNvPr>
          <p:cNvSpPr>
            <a:spLocks noGrp="1"/>
          </p:cNvSpPr>
          <p:nvPr>
            <p:ph idx="1"/>
          </p:nvPr>
        </p:nvSpPr>
        <p:spPr>
          <a:xfrm>
            <a:off x="486562" y="1614196"/>
            <a:ext cx="11266414" cy="4869096"/>
          </a:xfrm>
        </p:spPr>
        <p:txBody>
          <a:bodyPr>
            <a:normAutofit fontScale="92500" lnSpcReduction="20000"/>
          </a:bodyPr>
          <a:lstStyle/>
          <a:p>
            <a:pPr marL="45720" indent="0">
              <a:buNone/>
            </a:pPr>
            <a:r>
              <a:rPr lang="ja-JP" altLang="en-US" sz="3500" dirty="0">
                <a:solidFill>
                  <a:schemeClr val="tx1"/>
                </a:solidFill>
              </a:rPr>
              <a:t>⑤独自の</a:t>
            </a:r>
            <a:r>
              <a:rPr lang="en-US" altLang="ja-JP" sz="3500" dirty="0">
                <a:solidFill>
                  <a:schemeClr val="tx1"/>
                </a:solidFill>
              </a:rPr>
              <a:t>SDGs</a:t>
            </a:r>
            <a:r>
              <a:rPr lang="ja-JP" altLang="en-US" sz="3500" dirty="0">
                <a:solidFill>
                  <a:schemeClr val="tx1"/>
                </a:solidFill>
              </a:rPr>
              <a:t>活動（５００万円）</a:t>
            </a:r>
          </a:p>
          <a:p>
            <a:r>
              <a:rPr lang="ja-JP" altLang="en-US" sz="2000" dirty="0">
                <a:solidFill>
                  <a:schemeClr val="tx1"/>
                </a:solidFill>
              </a:rPr>
              <a:t>那須どうぶつ王国では独自の</a:t>
            </a:r>
            <a:r>
              <a:rPr lang="en-US" altLang="ja-JP" sz="2000" dirty="0">
                <a:solidFill>
                  <a:schemeClr val="tx1"/>
                </a:solidFill>
              </a:rPr>
              <a:t>SDGs</a:t>
            </a:r>
            <a:r>
              <a:rPr lang="ja-JP" altLang="en-US" sz="2000" dirty="0">
                <a:solidFill>
                  <a:schemeClr val="tx1"/>
                </a:solidFill>
              </a:rPr>
              <a:t>活動に注力しています。</a:t>
            </a:r>
            <a:endParaRPr lang="en-US" altLang="ja-JP" sz="2000" dirty="0">
              <a:solidFill>
                <a:schemeClr val="tx1"/>
              </a:solidFill>
            </a:endParaRPr>
          </a:p>
          <a:p>
            <a:r>
              <a:rPr lang="ja-JP" altLang="en-US" sz="2000" dirty="0">
                <a:solidFill>
                  <a:schemeClr val="tx1"/>
                </a:solidFill>
              </a:rPr>
              <a:t>レストランでの「ツシマヤマネコ米」の提供</a:t>
            </a:r>
            <a:endParaRPr lang="en-US" altLang="ja-JP" sz="2000" dirty="0">
              <a:solidFill>
                <a:schemeClr val="tx1"/>
              </a:solidFill>
            </a:endParaRPr>
          </a:p>
          <a:p>
            <a:r>
              <a:rPr lang="ja-JP" altLang="en-US" sz="2000" dirty="0">
                <a:solidFill>
                  <a:schemeClr val="tx1"/>
                </a:solidFill>
              </a:rPr>
              <a:t>使い捨てプラスチック廃止</a:t>
            </a:r>
            <a:endParaRPr lang="en-US" altLang="ja-JP" sz="2000" dirty="0">
              <a:solidFill>
                <a:schemeClr val="tx1"/>
              </a:solidFill>
            </a:endParaRPr>
          </a:p>
          <a:p>
            <a:r>
              <a:rPr lang="ja-JP" altLang="en-US" sz="2000" dirty="0">
                <a:solidFill>
                  <a:schemeClr val="tx1"/>
                </a:solidFill>
              </a:rPr>
              <a:t>売店のでレジ袋有料化</a:t>
            </a:r>
            <a:endParaRPr lang="en-US" altLang="ja-JP" sz="2000" dirty="0">
              <a:solidFill>
                <a:schemeClr val="tx1"/>
              </a:solidFill>
            </a:endParaRPr>
          </a:p>
          <a:p>
            <a:r>
              <a:rPr lang="ja-JP" altLang="en-US" sz="2000" dirty="0">
                <a:solidFill>
                  <a:schemeClr val="tx1"/>
                </a:solidFill>
              </a:rPr>
              <a:t>動物たちの故郷を守るために</a:t>
            </a:r>
            <a:r>
              <a:rPr lang="en-US" altLang="ja-JP" sz="2000" dirty="0">
                <a:solidFill>
                  <a:schemeClr val="tx1"/>
                </a:solidFill>
              </a:rPr>
              <a:t>6</a:t>
            </a:r>
            <a:r>
              <a:rPr lang="ja-JP" altLang="en-US" sz="2000" dirty="0">
                <a:solidFill>
                  <a:schemeClr val="tx1"/>
                </a:solidFill>
              </a:rPr>
              <a:t>つの姉妹動物園と発足した「ボルネオ保全プロジェクト」</a:t>
            </a:r>
            <a:endParaRPr lang="en-US" altLang="ja-JP" sz="2000" dirty="0">
              <a:solidFill>
                <a:schemeClr val="tx1"/>
              </a:solidFill>
            </a:endParaRPr>
          </a:p>
          <a:p>
            <a:r>
              <a:rPr lang="ja-JP" altLang="en-US" sz="2000" dirty="0">
                <a:solidFill>
                  <a:schemeClr val="tx1"/>
                </a:solidFill>
              </a:rPr>
              <a:t>障がいのあるお子様とご家族をご招待する「ドリームナイト・アット・ザ・ズー」などに取り組んでいます。</a:t>
            </a:r>
            <a:endParaRPr lang="en-US" altLang="ja-JP" sz="2000" dirty="0">
              <a:solidFill>
                <a:schemeClr val="tx1"/>
              </a:solidFill>
            </a:endParaRPr>
          </a:p>
          <a:p>
            <a:pPr marL="45720" indent="0">
              <a:buNone/>
            </a:pPr>
            <a:endParaRPr lang="en-US" altLang="ja-JP" sz="2000" dirty="0">
              <a:solidFill>
                <a:schemeClr val="tx1"/>
              </a:solidFill>
            </a:endParaRPr>
          </a:p>
          <a:p>
            <a:pPr marL="45720" indent="0">
              <a:buNone/>
            </a:pPr>
            <a:r>
              <a:rPr lang="ja-JP" altLang="en-US" sz="3100" dirty="0">
                <a:solidFill>
                  <a:schemeClr val="tx1"/>
                </a:solidFill>
              </a:rPr>
              <a:t>⑥「動物のための動物園」の整備</a:t>
            </a:r>
          </a:p>
          <a:p>
            <a:pPr marL="45720" indent="0">
              <a:buNone/>
            </a:pPr>
            <a:r>
              <a:rPr lang="ja-JP" altLang="en-US" dirty="0">
                <a:solidFill>
                  <a:schemeClr val="tx1"/>
                </a:solidFill>
              </a:rPr>
              <a:t>動物福祉、環境エンリッチメントなど、動物の生活を豊かにする創意工夫された施設を</a:t>
            </a:r>
            <a:endParaRPr lang="en-US" altLang="ja-JP" dirty="0">
              <a:solidFill>
                <a:schemeClr val="tx1"/>
              </a:solidFill>
            </a:endParaRPr>
          </a:p>
          <a:p>
            <a:pPr marL="45720" indent="0">
              <a:buNone/>
            </a:pPr>
            <a:r>
              <a:rPr lang="ja-JP" altLang="en-US" dirty="0">
                <a:solidFill>
                  <a:schemeClr val="tx1"/>
                </a:solidFill>
              </a:rPr>
              <a:t>整備します。</a:t>
            </a:r>
          </a:p>
          <a:p>
            <a:endParaRPr lang="en-US" altLang="ja-JP" sz="3100" dirty="0">
              <a:solidFill>
                <a:schemeClr val="tx1"/>
              </a:solidFill>
            </a:endParaRPr>
          </a:p>
        </p:txBody>
      </p:sp>
      <p:pic>
        <p:nvPicPr>
          <p:cNvPr id="4" name="図 3">
            <a:extLst>
              <a:ext uri="{FF2B5EF4-FFF2-40B4-BE49-F238E27FC236}">
                <a16:creationId xmlns:a16="http://schemas.microsoft.com/office/drawing/2014/main" id="{D3881B85-9871-44B3-8F38-C5B7D421D6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84751" y="523039"/>
            <a:ext cx="4337636" cy="2905961"/>
          </a:xfrm>
          <a:prstGeom prst="rect">
            <a:avLst/>
          </a:prstGeom>
        </p:spPr>
      </p:pic>
    </p:spTree>
    <p:extLst>
      <p:ext uri="{BB962C8B-B14F-4D97-AF65-F5344CB8AC3E}">
        <p14:creationId xmlns:p14="http://schemas.microsoft.com/office/powerpoint/2010/main" val="26871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A4CEFC-2C7B-41DB-AB58-4680553614D5}"/>
              </a:ext>
            </a:extLst>
          </p:cNvPr>
          <p:cNvSpPr>
            <a:spLocks noGrp="1"/>
          </p:cNvSpPr>
          <p:nvPr>
            <p:ph type="title"/>
          </p:nvPr>
        </p:nvSpPr>
        <p:spPr>
          <a:xfrm>
            <a:off x="389237" y="371669"/>
            <a:ext cx="10626634" cy="780661"/>
          </a:xfrm>
        </p:spPr>
        <p:txBody>
          <a:bodyPr>
            <a:normAutofit/>
          </a:bodyPr>
          <a:lstStyle/>
          <a:p>
            <a:r>
              <a:rPr lang="ja-JP" altLang="en-US" sz="3200" dirty="0"/>
              <a:t>園長メッセージ　那須どうぶつ王国 園長 佐藤 哲也</a:t>
            </a:r>
            <a:endParaRPr kumimoji="1" lang="ja-JP" altLang="en-US" sz="3200" dirty="0"/>
          </a:p>
        </p:txBody>
      </p:sp>
      <p:sp>
        <p:nvSpPr>
          <p:cNvPr id="3" name="コンテンツ プレースホルダー 2">
            <a:extLst>
              <a:ext uri="{FF2B5EF4-FFF2-40B4-BE49-F238E27FC236}">
                <a16:creationId xmlns:a16="http://schemas.microsoft.com/office/drawing/2014/main" id="{C34EDF9F-70E3-497C-B038-87C0B8B7D559}"/>
              </a:ext>
            </a:extLst>
          </p:cNvPr>
          <p:cNvSpPr>
            <a:spLocks noGrp="1"/>
          </p:cNvSpPr>
          <p:nvPr>
            <p:ph idx="1"/>
          </p:nvPr>
        </p:nvSpPr>
        <p:spPr>
          <a:xfrm>
            <a:off x="5103845" y="1152329"/>
            <a:ext cx="6623964" cy="5334001"/>
          </a:xfrm>
        </p:spPr>
        <p:txBody>
          <a:bodyPr>
            <a:normAutofit fontScale="47500" lnSpcReduction="20000"/>
          </a:bodyPr>
          <a:lstStyle/>
          <a:p>
            <a:pPr marL="45720" indent="0">
              <a:buNone/>
            </a:pPr>
            <a:r>
              <a:rPr lang="ja-JP" altLang="en-US" dirty="0">
                <a:solidFill>
                  <a:schemeClr val="tx1"/>
                </a:solidFill>
              </a:rPr>
              <a:t>那須どうぶつ王国は多くのお客様に楽しみながら動物や環境を学ぶ施設</a:t>
            </a:r>
            <a:endParaRPr lang="en-US" altLang="ja-JP" dirty="0">
              <a:solidFill>
                <a:schemeClr val="tx1"/>
              </a:solidFill>
            </a:endParaRPr>
          </a:p>
          <a:p>
            <a:pPr marL="45720" indent="0">
              <a:buNone/>
            </a:pPr>
            <a:r>
              <a:rPr lang="ja-JP" altLang="en-US" dirty="0">
                <a:solidFill>
                  <a:schemeClr val="tx1"/>
                </a:solidFill>
              </a:rPr>
              <a:t>として利用していただけるよう「熱帯の森」「ウェットランド」</a:t>
            </a:r>
            <a:endParaRPr lang="en-US" altLang="ja-JP" dirty="0">
              <a:solidFill>
                <a:schemeClr val="tx1"/>
              </a:solidFill>
            </a:endParaRPr>
          </a:p>
          <a:p>
            <a:pPr marL="45720" indent="0">
              <a:buNone/>
            </a:pPr>
            <a:r>
              <a:rPr lang="ja-JP" altLang="en-US" dirty="0">
                <a:solidFill>
                  <a:schemeClr val="tx1"/>
                </a:solidFill>
              </a:rPr>
              <a:t>「アジアの森」「北アメリカゾーン」などのさまざまな施設整備を行い</a:t>
            </a:r>
            <a:endParaRPr lang="en-US" altLang="ja-JP" dirty="0">
              <a:solidFill>
                <a:schemeClr val="tx1"/>
              </a:solidFill>
            </a:endParaRPr>
          </a:p>
          <a:p>
            <a:pPr marL="45720" indent="0">
              <a:buNone/>
            </a:pPr>
            <a:r>
              <a:rPr lang="ja-JP" altLang="en-US" dirty="0">
                <a:solidFill>
                  <a:schemeClr val="tx1"/>
                </a:solidFill>
              </a:rPr>
              <a:t>魅せる動物園作りを目指してまいりました。</a:t>
            </a:r>
            <a:endParaRPr lang="en-US" altLang="ja-JP" dirty="0">
              <a:solidFill>
                <a:schemeClr val="tx1"/>
              </a:solidFill>
            </a:endParaRPr>
          </a:p>
          <a:p>
            <a:pPr marL="45720" indent="0">
              <a:buNone/>
            </a:pPr>
            <a:r>
              <a:rPr lang="ja-JP" altLang="en-US" dirty="0">
                <a:solidFill>
                  <a:schemeClr val="tx1"/>
                </a:solidFill>
              </a:rPr>
              <a:t>また、飼育動物の福祉や健全な管理、種の保存、日本固有種の保全や環境保全</a:t>
            </a:r>
            <a:endParaRPr lang="en-US" altLang="ja-JP" dirty="0">
              <a:solidFill>
                <a:schemeClr val="tx1"/>
              </a:solidFill>
            </a:endParaRPr>
          </a:p>
          <a:p>
            <a:pPr marL="45720" indent="0">
              <a:buNone/>
            </a:pPr>
            <a:r>
              <a:rPr lang="en-US" altLang="ja-JP" dirty="0">
                <a:solidFill>
                  <a:schemeClr val="tx1"/>
                </a:solidFill>
              </a:rPr>
              <a:t>SDGs</a:t>
            </a:r>
            <a:r>
              <a:rPr lang="ja-JP" altLang="en-US" dirty="0">
                <a:solidFill>
                  <a:schemeClr val="tx1"/>
                </a:solidFill>
              </a:rPr>
              <a:t>にも力を入れています。</a:t>
            </a:r>
          </a:p>
          <a:p>
            <a:pPr marL="45720" indent="0">
              <a:buNone/>
            </a:pPr>
            <a:r>
              <a:rPr lang="ja-JP" altLang="en-US" dirty="0">
                <a:solidFill>
                  <a:schemeClr val="tx1"/>
                </a:solidFill>
              </a:rPr>
              <a:t>東日本大震災では大きな被害を受けましたが、多くのスタッフの努力で動物たちに</a:t>
            </a:r>
            <a:endParaRPr lang="en-US" altLang="ja-JP" dirty="0">
              <a:solidFill>
                <a:schemeClr val="tx1"/>
              </a:solidFill>
            </a:endParaRPr>
          </a:p>
          <a:p>
            <a:pPr marL="45720" indent="0">
              <a:buNone/>
            </a:pPr>
            <a:r>
              <a:rPr lang="ja-JP" altLang="en-US" dirty="0">
                <a:solidFill>
                  <a:schemeClr val="tx1"/>
                </a:solidFill>
              </a:rPr>
              <a:t>影響を与えることなく苦境を乗り越えることができました。</a:t>
            </a:r>
            <a:endParaRPr lang="en-US" altLang="ja-JP" dirty="0">
              <a:solidFill>
                <a:schemeClr val="tx1"/>
              </a:solidFill>
            </a:endParaRPr>
          </a:p>
          <a:p>
            <a:pPr marL="45720" indent="0">
              <a:buNone/>
            </a:pPr>
            <a:r>
              <a:rPr lang="ja-JP" altLang="en-US" dirty="0">
                <a:solidFill>
                  <a:schemeClr val="tx1"/>
                </a:solidFill>
              </a:rPr>
              <a:t>しかしながら、人的、動物的被害はないものの、営業的には今回の新型コロナウイルスによる</a:t>
            </a:r>
            <a:endParaRPr lang="en-US" altLang="ja-JP" dirty="0">
              <a:solidFill>
                <a:schemeClr val="tx1"/>
              </a:solidFill>
            </a:endParaRPr>
          </a:p>
          <a:p>
            <a:pPr marL="45720" indent="0">
              <a:buNone/>
            </a:pPr>
            <a:r>
              <a:rPr lang="ja-JP" altLang="en-US" dirty="0">
                <a:solidFill>
                  <a:schemeClr val="tx1"/>
                </a:solidFill>
              </a:rPr>
              <a:t>損失は大きく、緊急事態宣言後の臨時休園や営業再開後も新型コロナウイルスの影響を受けて</a:t>
            </a:r>
            <a:endParaRPr lang="en-US" altLang="ja-JP" dirty="0">
              <a:solidFill>
                <a:schemeClr val="tx1"/>
              </a:solidFill>
            </a:endParaRPr>
          </a:p>
          <a:p>
            <a:pPr marL="45720" indent="0">
              <a:buNone/>
            </a:pPr>
            <a:r>
              <a:rPr lang="ja-JP" altLang="en-US" dirty="0">
                <a:solidFill>
                  <a:schemeClr val="tx1"/>
                </a:solidFill>
              </a:rPr>
              <a:t> 昨年比マイナス６０％にも及ぶ集客減、収入源の苦境に立たされています。</a:t>
            </a:r>
          </a:p>
          <a:p>
            <a:pPr marL="45720" indent="0">
              <a:buNone/>
            </a:pPr>
            <a:r>
              <a:rPr lang="ja-JP" altLang="en-US" dirty="0">
                <a:solidFill>
                  <a:schemeClr val="tx1"/>
                </a:solidFill>
              </a:rPr>
              <a:t>このままでは「野生への扉」としての那須どうぶつ王国の機能や責務であるさまざまな</a:t>
            </a:r>
            <a:endParaRPr lang="en-US" altLang="ja-JP" dirty="0">
              <a:solidFill>
                <a:schemeClr val="tx1"/>
              </a:solidFill>
            </a:endParaRPr>
          </a:p>
          <a:p>
            <a:pPr marL="45720" indent="0">
              <a:buNone/>
            </a:pPr>
            <a:r>
              <a:rPr lang="ja-JP" altLang="en-US" dirty="0">
                <a:solidFill>
                  <a:schemeClr val="tx1"/>
                </a:solidFill>
              </a:rPr>
              <a:t>保全活動への取り組みが大変困難になるうえ、動物管理費の調達にも影響を及ぼすことが懸念されます。</a:t>
            </a:r>
            <a:endParaRPr lang="en-US" altLang="ja-JP" dirty="0">
              <a:solidFill>
                <a:schemeClr val="tx1"/>
              </a:solidFill>
            </a:endParaRPr>
          </a:p>
          <a:p>
            <a:pPr marL="45720" indent="0">
              <a:buNone/>
            </a:pPr>
            <a:r>
              <a:rPr lang="ja-JP" altLang="en-US" dirty="0">
                <a:solidFill>
                  <a:schemeClr val="tx1"/>
                </a:solidFill>
              </a:rPr>
              <a:t>私自身も社長ではありますが動物畑に４０年関わってきた動物大好き人間です。</a:t>
            </a:r>
            <a:endParaRPr lang="en-US" altLang="ja-JP" dirty="0">
              <a:solidFill>
                <a:schemeClr val="tx1"/>
              </a:solidFill>
            </a:endParaRPr>
          </a:p>
          <a:p>
            <a:pPr marL="45720" indent="0">
              <a:buNone/>
            </a:pPr>
            <a:r>
              <a:rPr lang="ja-JP" altLang="en-US" dirty="0">
                <a:solidFill>
                  <a:schemeClr val="tx1"/>
                </a:solidFill>
              </a:rPr>
              <a:t>いつも心の中には飼育係魂を持っていますのでこのような状況を看過することはできませんし、</a:t>
            </a:r>
            <a:endParaRPr lang="en-US" altLang="ja-JP" dirty="0">
              <a:solidFill>
                <a:schemeClr val="tx1"/>
              </a:solidFill>
            </a:endParaRPr>
          </a:p>
          <a:p>
            <a:pPr marL="45720" indent="0">
              <a:buNone/>
            </a:pPr>
            <a:r>
              <a:rPr lang="ja-JP" altLang="en-US" dirty="0">
                <a:solidFill>
                  <a:schemeClr val="tx1"/>
                </a:solidFill>
              </a:rPr>
              <a:t>当然動物たちの幸福を懸命に守ろうと奮闘しているつもりです。</a:t>
            </a:r>
          </a:p>
          <a:p>
            <a:pPr marL="45720" indent="0">
              <a:buNone/>
            </a:pPr>
            <a:r>
              <a:rPr lang="ja-JP" altLang="en-US" dirty="0">
                <a:solidFill>
                  <a:schemeClr val="tx1"/>
                </a:solidFill>
              </a:rPr>
              <a:t>今回、クラウドファンディングによる皆様の御支援により、私たちの使命を継続、推進するほか、</a:t>
            </a:r>
            <a:endParaRPr lang="en-US" altLang="ja-JP" dirty="0">
              <a:solidFill>
                <a:schemeClr val="tx1"/>
              </a:solidFill>
            </a:endParaRPr>
          </a:p>
          <a:p>
            <a:pPr marL="45720" indent="0">
              <a:buNone/>
            </a:pPr>
            <a:r>
              <a:rPr lang="ja-JP" altLang="en-US" dirty="0">
                <a:solidFill>
                  <a:schemeClr val="tx1"/>
                </a:solidFill>
              </a:rPr>
              <a:t>皆様に驚きと感動、笑顔をお届けする王国運営を実践する所存です。</a:t>
            </a:r>
            <a:endParaRPr lang="en-US" altLang="ja-JP" dirty="0">
              <a:solidFill>
                <a:schemeClr val="tx1"/>
              </a:solidFill>
            </a:endParaRPr>
          </a:p>
          <a:p>
            <a:pPr marL="45720" indent="0">
              <a:buNone/>
            </a:pPr>
            <a:r>
              <a:rPr lang="ja-JP" altLang="en-US" dirty="0">
                <a:solidFill>
                  <a:schemeClr val="tx1"/>
                </a:solidFill>
              </a:rPr>
              <a:t>どうか御協力を賜りたく宜しくお願い申し上げます。</a:t>
            </a:r>
            <a:endParaRPr kumimoji="1" lang="ja-JP" altLang="en-US" dirty="0">
              <a:solidFill>
                <a:schemeClr val="tx1"/>
              </a:solidFill>
            </a:endParaRPr>
          </a:p>
        </p:txBody>
      </p:sp>
      <p:pic>
        <p:nvPicPr>
          <p:cNvPr id="4" name="図 3">
            <a:extLst>
              <a:ext uri="{FF2B5EF4-FFF2-40B4-BE49-F238E27FC236}">
                <a16:creationId xmlns:a16="http://schemas.microsoft.com/office/drawing/2014/main" id="{C52A456D-192E-4ABA-A0E1-D9CD958608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190" y="1152329"/>
            <a:ext cx="4107809" cy="4107809"/>
          </a:xfrm>
          <a:prstGeom prst="rect">
            <a:avLst/>
          </a:prstGeom>
        </p:spPr>
      </p:pic>
    </p:spTree>
    <p:extLst>
      <p:ext uri="{BB962C8B-B14F-4D97-AF65-F5344CB8AC3E}">
        <p14:creationId xmlns:p14="http://schemas.microsoft.com/office/powerpoint/2010/main" val="30111086"/>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TM03457444[[fn=基礎]]</Template>
  <TotalTime>63</TotalTime>
  <Words>1161</Words>
  <Application>Microsoft Office PowerPoint</Application>
  <PresentationFormat>ワイド画面</PresentationFormat>
  <Paragraphs>84</Paragraphs>
  <Slides>12</Slides>
  <Notes>0</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12</vt:i4>
      </vt:variant>
    </vt:vector>
  </HeadingPairs>
  <TitlesOfParts>
    <vt:vector size="14" baseType="lpstr">
      <vt:lpstr>Corbel</vt:lpstr>
      <vt:lpstr>基礎</vt:lpstr>
      <vt:lpstr>PowerPoint プレゼンテーション</vt:lpstr>
      <vt:lpstr>PowerPoint プレゼンテーション</vt:lpstr>
      <vt:lpstr>PowerPoint プレゼンテーション</vt:lpstr>
      <vt:lpstr>PowerPoint プレゼンテーション</vt:lpstr>
      <vt:lpstr>なぜ今、クラウドファンディングなのか？</vt:lpstr>
      <vt:lpstr>いただくご支援で実現できること</vt:lpstr>
      <vt:lpstr>いただくご支援で実現できること</vt:lpstr>
      <vt:lpstr>いただくご支援で実現できること</vt:lpstr>
      <vt:lpstr>園長メッセージ　那須どうぶつ王国 園長 佐藤 哲也</vt:lpstr>
      <vt:lpstr>PowerPoint プレゼンテーション</vt:lpstr>
      <vt:lpstr>リターンについて</vt:lpstr>
      <vt:lpstr>リターンについて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Kanno</dc:creator>
  <cp:lastModifiedBy>Kanno</cp:lastModifiedBy>
  <cp:revision>8</cp:revision>
  <dcterms:created xsi:type="dcterms:W3CDTF">2020-09-06T09:25:29Z</dcterms:created>
  <dcterms:modified xsi:type="dcterms:W3CDTF">2020-09-06T10:29:24Z</dcterms:modified>
</cp:coreProperties>
</file>