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200900" cy="10225088"/>
  <p:notesSz cx="6735763" cy="9866313"/>
  <p:defaultTextStyle>
    <a:defPPr>
      <a:defRPr lang="ja-JP"/>
    </a:defPPr>
    <a:lvl1pPr marL="0" algn="l" defTabSz="1042872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1042872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1042872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1042872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1042872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21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AD0"/>
    <a:srgbClr val="FF0000"/>
    <a:srgbClr val="CC0000"/>
    <a:srgbClr val="006C92"/>
    <a:srgbClr val="FFFFA3"/>
    <a:srgbClr val="FFFFE5"/>
    <a:srgbClr val="FFFFFB"/>
    <a:srgbClr val="FFFFB7"/>
    <a:srgbClr val="FFF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4434" autoAdjust="0"/>
  </p:normalViewPr>
  <p:slideViewPr>
    <p:cSldViewPr>
      <p:cViewPr>
        <p:scale>
          <a:sx n="200" d="100"/>
          <a:sy n="200" d="100"/>
        </p:scale>
        <p:origin x="-2694" y="-2454"/>
      </p:cViewPr>
      <p:guideLst>
        <p:guide orient="horz" pos="3221"/>
        <p:guide pos="2268"/>
      </p:guideLst>
    </p:cSldViewPr>
  </p:slideViewPr>
  <p:outlineViewPr>
    <p:cViewPr>
      <p:scale>
        <a:sx n="33" d="100"/>
        <a:sy n="33" d="100"/>
      </p:scale>
      <p:origin x="0" y="-72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ADDFD-6B46-4E22-AA39-677F8ADACA21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65338" y="739775"/>
            <a:ext cx="26050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7A801-C531-4DB5-A95C-E86CDD0663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61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2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1042872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1042872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1042872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1042872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65338" y="739775"/>
            <a:ext cx="2605087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7A801-C531-4DB5-A95C-E86CDD06630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172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65338" y="739775"/>
            <a:ext cx="2605087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7A801-C531-4DB5-A95C-E86CDD06630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17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70" y="3176408"/>
            <a:ext cx="6120765" cy="2191767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794217"/>
            <a:ext cx="5040630" cy="26130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220653" y="409482"/>
            <a:ext cx="1620202" cy="8724461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60045" y="409482"/>
            <a:ext cx="4740592" cy="8724461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4" y="6570566"/>
            <a:ext cx="6120765" cy="203081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68824" y="4333831"/>
            <a:ext cx="6120765" cy="223673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60045" y="2385858"/>
            <a:ext cx="3180398" cy="674808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660457" y="2385858"/>
            <a:ext cx="3180398" cy="674808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60047" y="2288813"/>
            <a:ext cx="3181648" cy="953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60047" y="3242679"/>
            <a:ext cx="3181648" cy="589126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657960" y="2288813"/>
            <a:ext cx="3182898" cy="953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657960" y="3242679"/>
            <a:ext cx="3182898" cy="589126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9" y="407112"/>
            <a:ext cx="2369047" cy="17325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15354" y="407114"/>
            <a:ext cx="4025504" cy="872682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60049" y="2139697"/>
            <a:ext cx="2369047" cy="6994246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6" y="7157564"/>
            <a:ext cx="4320540" cy="84499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11426" y="913630"/>
            <a:ext cx="4320540" cy="6135053"/>
          </a:xfrm>
        </p:spPr>
        <p:txBody>
          <a:bodyPr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11426" y="8002555"/>
            <a:ext cx="4320540" cy="1200026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60045" y="409479"/>
            <a:ext cx="6480810" cy="1704181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60045" y="2385858"/>
            <a:ext cx="6480810" cy="6748085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60045" y="9477143"/>
            <a:ext cx="1680210" cy="544390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460310" y="9477143"/>
            <a:ext cx="2280285" cy="544390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160645" y="9477143"/>
            <a:ext cx="1680210" cy="544390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872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6" indent="-391076" algn="l" defTabSz="1042872" rtl="0" eaLnBrk="1" latinLnBrk="0" hangingPunct="1">
        <a:spcBef>
          <a:spcPct val="20000"/>
        </a:spcBef>
        <a:buFont typeface="Arial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2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6" indent="-260718" algn="l" defTabSz="1042872" rtl="0" eaLnBrk="1" latinLnBrk="0" hangingPunct="1">
        <a:spcBef>
          <a:spcPct val="20000"/>
        </a:spcBef>
        <a:buFont typeface="Arial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2" indent="-260718" algn="l" defTabSz="1042872" rtl="0" eaLnBrk="1" latinLnBrk="0" hangingPunct="1">
        <a:spcBef>
          <a:spcPct val="20000"/>
        </a:spcBef>
        <a:buFont typeface="Arial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invisual@osaka-marathon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saka-marathon.com/2019/news/view.html?id=11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41" y="2157358"/>
            <a:ext cx="1674202" cy="2366365"/>
          </a:xfrm>
          <a:prstGeom prst="rect">
            <a:avLst/>
          </a:prstGeom>
        </p:spPr>
      </p:pic>
      <p:pic>
        <p:nvPicPr>
          <p:cNvPr id="5" name="Picture 2" descr="C:\Users\ueda\AppData\Local\Microsoft\Windows\Temporary Internet Files\Content.Outlook\VZ38GSSM\hideyan 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19" y="2309008"/>
            <a:ext cx="1978846" cy="22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97" y="2091703"/>
            <a:ext cx="1850417" cy="2516785"/>
          </a:xfrm>
          <a:prstGeom prst="rect">
            <a:avLst/>
          </a:prstGeom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2058" y="4824512"/>
            <a:ext cx="7261986" cy="5472584"/>
          </a:xfrm>
        </p:spPr>
        <p:txBody>
          <a:bodyPr>
            <a:normAutofit/>
          </a:bodyPr>
          <a:lstStyle/>
          <a:p>
            <a:pPr algn="l">
              <a:lnSpc>
                <a:spcPts val="1600"/>
              </a:lnSpc>
            </a:pPr>
            <a:r>
              <a:rPr lang="ja-JP" altLang="en-US" sz="11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大阪</a:t>
            </a:r>
            <a:r>
              <a:rPr lang="ja-JP" altLang="en-US" sz="11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マラソン</a:t>
            </a:r>
            <a:r>
              <a:rPr lang="ja-JP" altLang="en-US" sz="11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は、ランナーをはじめ、観客の皆さん、ボランティアなど、多くの人が一体となって行う</a:t>
            </a:r>
            <a:endParaRPr lang="en-US" altLang="ja-JP" sz="1100" b="1" dirty="0" smtClean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600"/>
              </a:lnSpc>
            </a:pPr>
            <a:r>
              <a:rPr lang="ja-JP" altLang="en-US" sz="11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日本最大級の規模を誇るスポーツイベントです。</a:t>
            </a:r>
            <a:endParaRPr lang="en-US" altLang="ja-JP" sz="1100" b="1" dirty="0" smtClean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600"/>
              </a:lnSpc>
            </a:pPr>
            <a:r>
              <a:rPr lang="ja-JP" altLang="en-US" sz="11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この大会にビジュアル制作で参加し、楽しみながら「大阪の祭り」を、一緒に盛り上げませんか。</a:t>
            </a:r>
            <a:endParaRPr lang="en-US" altLang="ja-JP" sz="1100" b="1" dirty="0" smtClean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00"/>
              </a:lnSpc>
            </a:pPr>
            <a:endParaRPr lang="en-US" altLang="ja-JP" sz="17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4000"/>
              </a:lnSpc>
            </a:pPr>
            <a:r>
              <a:rPr lang="ja-JP" altLang="en-US" sz="3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lang="en-US" altLang="ja-JP" sz="3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3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回大阪</a:t>
            </a:r>
            <a:r>
              <a:rPr lang="ja-JP" altLang="en-US" sz="3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マラソン</a:t>
            </a:r>
            <a:endParaRPr lang="en-US" altLang="ja-JP" sz="3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4000"/>
              </a:lnSpc>
            </a:pPr>
            <a:r>
              <a:rPr lang="ja-JP" altLang="en-US" sz="4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メインビジュアル大募集！</a:t>
            </a:r>
            <a:endParaRPr lang="en-US" altLang="ja-JP" sz="4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2500"/>
              </a:lnSpc>
            </a:pPr>
            <a:r>
              <a:rPr lang="ja-JP" altLang="en-US" sz="19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次世代のアーティストを発掘</a:t>
            </a:r>
            <a:r>
              <a:rPr lang="en-US" altLang="ja-JP" sz="19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!!</a:t>
            </a:r>
            <a:endParaRPr lang="en-US" altLang="ja-JP" sz="19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00"/>
              </a:lnSpc>
            </a:pPr>
            <a:endParaRPr lang="en-US" altLang="ja-JP" sz="1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600"/>
              </a:lnSpc>
            </a:pPr>
            <a:r>
              <a:rPr lang="ja-JP" altLang="en-US" sz="11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大阪マラソンのメインビジュアルを募集します。皆</a:t>
            </a:r>
            <a:r>
              <a:rPr lang="ja-JP" altLang="en-US" sz="11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さま</a:t>
            </a:r>
            <a:r>
              <a:rPr lang="ja-JP" altLang="en-US" sz="11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、奮って</a:t>
            </a:r>
            <a:r>
              <a:rPr lang="ja-JP" altLang="en-US" sz="11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ご応募</a:t>
            </a:r>
            <a:r>
              <a:rPr lang="ja-JP" altLang="en-US" sz="11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ください</a:t>
            </a:r>
            <a:r>
              <a:rPr lang="en-US" altLang="ja-JP" sz="11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!!</a:t>
            </a:r>
          </a:p>
          <a:p>
            <a:pPr algn="l">
              <a:lnSpc>
                <a:spcPts val="1600"/>
              </a:lnSpc>
            </a:pPr>
            <a:r>
              <a:rPr lang="ja-JP" altLang="en-US" sz="11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大阪マラソンのランナー募集ポスター</a:t>
            </a:r>
            <a:r>
              <a:rPr lang="ja-JP" altLang="en-US" sz="11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や</a:t>
            </a:r>
            <a:r>
              <a:rPr lang="ja-JP" altLang="en-US" sz="11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パンフレットなど、国内のいろんな場所で告知します。</a:t>
            </a:r>
            <a:endParaRPr lang="en-US" altLang="ja-JP" sz="1100" b="1" dirty="0" smtClean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600"/>
              </a:lnSpc>
            </a:pPr>
            <a:r>
              <a:rPr lang="ja-JP" altLang="en-US" sz="11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（第９回ポスター約</a:t>
            </a:r>
            <a:r>
              <a:rPr lang="en-US" altLang="ja-JP" sz="11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6,000</a:t>
            </a:r>
            <a:r>
              <a:rPr lang="ja-JP" altLang="en-US" sz="11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枚、パンフレット約</a:t>
            </a:r>
            <a:r>
              <a:rPr lang="en-US" altLang="ja-JP" sz="11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150,000</a:t>
            </a:r>
            <a:r>
              <a:rPr lang="ja-JP" altLang="en-US" sz="11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枚を国内各所に掲出）</a:t>
            </a:r>
            <a:endParaRPr lang="en-US" altLang="ja-JP" sz="1100" b="1" dirty="0" smtClean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000"/>
              </a:lnSpc>
            </a:pPr>
            <a:endParaRPr lang="en-US" altLang="ja-JP" sz="11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325898" indent="-325898" algn="l">
              <a:buFont typeface="Wingdings" panose="05000000000000000000" pitchFamily="2" charset="2"/>
              <a:buChar char="l"/>
            </a:pPr>
            <a:r>
              <a:rPr lang="ja-JP" altLang="en-US" sz="11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募集</a:t>
            </a:r>
            <a:r>
              <a:rPr lang="ja-JP" altLang="en-US" sz="11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期間</a:t>
            </a:r>
            <a:endParaRPr lang="en-US" altLang="ja-JP" sz="11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en-US" altLang="ja-JP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2019</a:t>
            </a:r>
            <a:r>
              <a:rPr lang="ja-JP" altLang="en-US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en-US" altLang="ja-JP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金</a:t>
            </a:r>
            <a:r>
              <a:rPr lang="en-US" altLang="ja-JP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から</a:t>
            </a:r>
            <a:r>
              <a:rPr lang="en-US" altLang="ja-JP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lang="ja-JP" altLang="en-US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en-US" altLang="ja-JP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金</a:t>
            </a:r>
            <a:r>
              <a:rPr lang="en-US" altLang="ja-JP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ま</a:t>
            </a:r>
            <a:r>
              <a:rPr lang="ja-JP" altLang="en-US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で（必着）</a:t>
            </a:r>
            <a:endParaRPr lang="en-US" altLang="ja-JP" sz="11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325898" indent="-325898" algn="l">
              <a:buFont typeface="Wingdings" panose="05000000000000000000" pitchFamily="2" charset="2"/>
              <a:buChar char="l"/>
            </a:pPr>
            <a:r>
              <a:rPr lang="ja-JP" altLang="en-US" sz="11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応募</a:t>
            </a:r>
            <a:r>
              <a:rPr lang="ja-JP" altLang="en-US" sz="11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資格</a:t>
            </a:r>
            <a:endParaRPr lang="en-US" altLang="ja-JP" sz="11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日本</a:t>
            </a:r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在住のどなたでも</a:t>
            </a:r>
            <a:r>
              <a:rPr lang="ja-JP" altLang="en-US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応募可</a:t>
            </a:r>
            <a:endParaRPr lang="en-US" altLang="ja-JP" sz="11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325898" indent="-325898" algn="l">
              <a:buFont typeface="Wingdings" panose="05000000000000000000" pitchFamily="2" charset="2"/>
              <a:buChar char="l"/>
            </a:pPr>
            <a:r>
              <a:rPr lang="ja-JP" altLang="en-US" sz="1100" b="1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賞</a:t>
            </a:r>
            <a:endParaRPr lang="en-US" altLang="ja-JP" sz="1100" b="1" dirty="0" smtClean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最</a:t>
            </a:r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優秀</a:t>
            </a:r>
            <a:r>
              <a:rPr lang="ja-JP" altLang="en-US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作品（</a:t>
            </a:r>
            <a:r>
              <a:rPr lang="en-US" altLang="ja-JP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点）：賞金</a:t>
            </a:r>
            <a:r>
              <a:rPr lang="en-US" altLang="ja-JP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万円、賞状</a:t>
            </a:r>
            <a:endParaRPr lang="en-US" altLang="ja-JP" sz="11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優秀</a:t>
            </a:r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作品（</a:t>
            </a:r>
            <a:r>
              <a:rPr lang="en-US" altLang="ja-JP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点）：賞金</a:t>
            </a:r>
            <a:r>
              <a:rPr lang="en-US" altLang="ja-JP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万円、賞状</a:t>
            </a:r>
            <a:endParaRPr lang="en-US" altLang="ja-JP" sz="11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325898" indent="-325898" algn="l">
              <a:buFont typeface="Wingdings" panose="05000000000000000000" pitchFamily="2" charset="2"/>
              <a:buChar char="l"/>
            </a:pPr>
            <a:r>
              <a:rPr lang="ja-JP" altLang="en-US" sz="11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応募</a:t>
            </a:r>
            <a:r>
              <a:rPr lang="ja-JP" altLang="en-US" sz="11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方法</a:t>
            </a:r>
            <a:endParaRPr lang="en-US" altLang="ja-JP" sz="11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メールまたは郵送</a:t>
            </a:r>
            <a:endParaRPr lang="en-US" altLang="ja-JP" sz="11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9060" y="9361016"/>
            <a:ext cx="1289782" cy="79208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96" y="199289"/>
            <a:ext cx="7157354" cy="1555407"/>
          </a:xfrm>
          <a:prstGeom prst="rect">
            <a:avLst/>
          </a:prstGeom>
        </p:spPr>
      </p:pic>
      <p:sp>
        <p:nvSpPr>
          <p:cNvPr id="12" name="楕円 11"/>
          <p:cNvSpPr/>
          <p:nvPr/>
        </p:nvSpPr>
        <p:spPr>
          <a:xfrm>
            <a:off x="4176514" y="8342871"/>
            <a:ext cx="1368152" cy="129614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楕円 13"/>
          <p:cNvSpPr/>
          <p:nvPr/>
        </p:nvSpPr>
        <p:spPr>
          <a:xfrm>
            <a:off x="5544666" y="7848848"/>
            <a:ext cx="1368152" cy="12961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472658" y="7799106"/>
            <a:ext cx="1512168" cy="1273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賞金</a:t>
            </a:r>
            <a:endParaRPr kumimoji="1"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104506" y="8352904"/>
            <a:ext cx="1512168" cy="1273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11.8</a:t>
            </a:r>
          </a:p>
          <a:p>
            <a:pPr algn="ctr"/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締め切り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32098" y="4464471"/>
            <a:ext cx="2075607" cy="360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kumimoji="1"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kumimoji="1"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回</a:t>
            </a:r>
            <a:r>
              <a:rPr kumimoji="1" lang="ja-JP" altLang="en-US" sz="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最</a:t>
            </a:r>
            <a:r>
              <a:rPr lang="ja-JP" altLang="en-US" sz="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優秀作品</a:t>
            </a:r>
            <a:r>
              <a:rPr lang="ja-JP" altLang="en-US" sz="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てらどたまみ氏</a:t>
            </a:r>
            <a:endParaRPr kumimoji="1" lang="ja-JP" altLang="en-US" sz="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592338" y="4464471"/>
            <a:ext cx="1920611" cy="360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kumimoji="1"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kumimoji="1"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回</a:t>
            </a:r>
            <a:r>
              <a:rPr kumimoji="1" lang="ja-JP" altLang="en-US" sz="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最優秀作品</a:t>
            </a:r>
            <a:r>
              <a:rPr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小島貞彦氏</a:t>
            </a:r>
            <a:endParaRPr kumimoji="1" lang="ja-JP" altLang="en-US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680570" y="4464471"/>
            <a:ext cx="1955989" cy="360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kumimoji="1"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kumimoji="1"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回</a:t>
            </a:r>
            <a:r>
              <a:rPr kumimoji="1" lang="ja-JP" altLang="en-US" sz="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最優秀作品</a:t>
            </a:r>
            <a:r>
              <a:rPr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引野裕詞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氏</a:t>
            </a:r>
            <a:endParaRPr kumimoji="1" lang="ja-JP" altLang="en-US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 rot="21318818">
            <a:off x="4243186" y="1468655"/>
            <a:ext cx="2896361" cy="64633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ja-JP" altLang="en-US" sz="3600" dirty="0" smtClean="0">
                <a:ln w="0"/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次はだれ</a:t>
            </a:r>
            <a:r>
              <a:rPr lang="en-US" altLang="ja-JP" sz="3600" dirty="0" smtClean="0">
                <a:ln w="0"/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!?</a:t>
            </a:r>
            <a:endParaRPr lang="ja-JP" altLang="en-US" sz="3600" dirty="0">
              <a:ln w="0"/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509874" y="9721056"/>
            <a:ext cx="2329186" cy="4640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詳しく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は大阪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マラソン</a:t>
            </a:r>
            <a:endParaRPr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公式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ホームページをご覧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ください</a:t>
            </a:r>
            <a:endParaRPr lang="ja-JP" altLang="en-US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448688" y="9774258"/>
            <a:ext cx="61186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0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>
          <a:xfrm>
            <a:off x="360090" y="430722"/>
            <a:ext cx="2340260" cy="692958"/>
          </a:xfrm>
        </p:spPr>
        <p:txBody>
          <a:bodyPr>
            <a:normAutofit fontScale="85000" lnSpcReduction="10000"/>
          </a:bodyPr>
          <a:lstStyle/>
          <a:p>
            <a:pPr algn="dist"/>
            <a:r>
              <a:rPr lang="ja-JP" altLang="en-US" sz="1800" b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第</a:t>
            </a:r>
            <a:r>
              <a:rPr lang="en-US" altLang="ja-JP" sz="1800" b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800" b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回</a:t>
            </a:r>
            <a:r>
              <a:rPr lang="ja-JP" altLang="en-US" sz="18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大阪マラソン</a:t>
            </a:r>
          </a:p>
          <a:p>
            <a:pPr algn="dist"/>
            <a:r>
              <a:rPr lang="ja-JP" altLang="en-US" sz="18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メインビジュアル大募集</a:t>
            </a:r>
            <a:endParaRPr kumimoji="1" lang="ja-JP" altLang="en-US" sz="1800" b="1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64346" y="252195"/>
            <a:ext cx="4176464" cy="17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大阪マラソンとは</a:t>
            </a:r>
            <a:r>
              <a:rPr lang="ja-JP" altLang="en-US" sz="105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？</a:t>
            </a:r>
            <a:endParaRPr lang="en-US" altLang="ja-JP" sz="1050" b="1" dirty="0" smtClean="0">
              <a:latin typeface="HGPｺﾞｼｯｸE" panose="020B0900000000000000" pitchFamily="50" charset="-128"/>
              <a:ea typeface="HGPｺﾞｼｯｸE" panose="020B0900000000000000" pitchFamily="50" charset="-128"/>
              <a:cs typeface="Meiryo UI" panose="020B0604030504040204" pitchFamily="50" charset="-128"/>
            </a:endParaRPr>
          </a:p>
          <a:p>
            <a:pPr>
              <a:lnSpc>
                <a:spcPts val="500"/>
              </a:lnSpc>
            </a:pPr>
            <a:endParaRPr lang="ja-JP" altLang="en-US" sz="900" b="1" dirty="0">
              <a:latin typeface="HGPｺﾞｼｯｸE" panose="020B0900000000000000" pitchFamily="50" charset="-128"/>
              <a:ea typeface="HGPｺﾞｼｯｸE" panose="020B0900000000000000" pitchFamily="50" charset="-128"/>
              <a:cs typeface="Meiryo UI" panose="020B0604030504040204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ja-JP" altLang="en-US" sz="8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大阪マラソンは、国内外からの</a:t>
            </a:r>
            <a:r>
              <a:rPr lang="en-US" altLang="ja-JP" sz="8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32,000</a:t>
            </a:r>
            <a:r>
              <a:rPr lang="ja-JP" altLang="en-US" sz="8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人のランナーが駆け抜ける国内最大級</a:t>
            </a:r>
            <a:r>
              <a:rPr lang="ja-JP" altLang="en-US" sz="8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のイベント</a:t>
            </a:r>
            <a:endParaRPr lang="en-US" altLang="ja-JP" sz="800" b="1" dirty="0" smtClean="0">
              <a:latin typeface="HGPｺﾞｼｯｸE" panose="020B0900000000000000" pitchFamily="50" charset="-128"/>
              <a:ea typeface="HGPｺﾞｼｯｸE" panose="020B0900000000000000" pitchFamily="50" charset="-128"/>
              <a:cs typeface="Meiryo UI" panose="020B0604030504040204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ja-JP" altLang="en-US" sz="8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で、大阪</a:t>
            </a:r>
            <a:r>
              <a:rPr lang="ja-JP" altLang="en-US" sz="8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のまち全体がお祭り</a:t>
            </a:r>
            <a:r>
              <a:rPr lang="ja-JP" altLang="en-US" sz="8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8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ように盛り上がり、大阪の魅力を発信</a:t>
            </a:r>
            <a:r>
              <a:rPr lang="ja-JP" altLang="en-US" sz="8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できる「</a:t>
            </a:r>
            <a:r>
              <a:rPr lang="ja-JP" altLang="en-US" sz="8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世界一</a:t>
            </a:r>
            <a:r>
              <a:rPr lang="ja-JP" altLang="en-US" sz="8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の</a:t>
            </a:r>
            <a:endParaRPr lang="en-US" altLang="ja-JP" sz="800" b="1" dirty="0" smtClean="0">
              <a:latin typeface="HGPｺﾞｼｯｸE" panose="020B0900000000000000" pitchFamily="50" charset="-128"/>
              <a:ea typeface="HGPｺﾞｼｯｸE" panose="020B0900000000000000" pitchFamily="50" charset="-128"/>
              <a:cs typeface="Meiryo UI" panose="020B0604030504040204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ja-JP" altLang="en-US" sz="8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市民マラソン</a:t>
            </a:r>
            <a:r>
              <a:rPr lang="ja-JP" altLang="en-US" sz="8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」をめざして</a:t>
            </a:r>
            <a:r>
              <a:rPr lang="ja-JP" altLang="en-US" sz="8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います。コースは、中央公会堂、御堂筋、京セラドーム大阪、</a:t>
            </a:r>
            <a:endParaRPr lang="en-US" altLang="ja-JP" sz="800" b="1" dirty="0" smtClean="0">
              <a:latin typeface="HGPｺﾞｼｯｸE" panose="020B0900000000000000" pitchFamily="50" charset="-128"/>
              <a:ea typeface="HGPｺﾞｼｯｸE" panose="020B0900000000000000" pitchFamily="50" charset="-128"/>
              <a:cs typeface="Meiryo UI" panose="020B0604030504040204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ja-JP" altLang="en-US" sz="8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あべのハルカス、大阪ビジネスパークなどを</a:t>
            </a:r>
            <a:r>
              <a:rPr lang="ja-JP" altLang="en-US" sz="8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巡り、大坂城公園</a:t>
            </a:r>
            <a:r>
              <a:rPr lang="ja-JP" altLang="en-US" sz="8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でゴール</a:t>
            </a:r>
            <a:r>
              <a:rPr lang="ja-JP" altLang="en-US" sz="8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を迎える</a:t>
            </a:r>
            <a:r>
              <a:rPr lang="ja-JP" altLang="en-US" sz="8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、大阪の</a:t>
            </a:r>
            <a:endParaRPr lang="en-US" altLang="ja-JP" sz="800" b="1" dirty="0" smtClean="0">
              <a:latin typeface="HGPｺﾞｼｯｸE" panose="020B0900000000000000" pitchFamily="50" charset="-128"/>
              <a:ea typeface="HGPｺﾞｼｯｸE" panose="020B0900000000000000" pitchFamily="50" charset="-128"/>
              <a:cs typeface="Meiryo UI" panose="020B0604030504040204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ja-JP" altLang="en-US" sz="8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ランドマークや名所を堪能できます。大会当日のコース沿道</a:t>
            </a:r>
            <a:r>
              <a:rPr lang="ja-JP" altLang="en-US" sz="8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には</a:t>
            </a:r>
            <a:r>
              <a:rPr lang="en-US" altLang="ja-JP" sz="8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130</a:t>
            </a:r>
            <a:r>
              <a:rPr lang="ja-JP" altLang="en-US" sz="8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万人</a:t>
            </a:r>
            <a:r>
              <a:rPr lang="ja-JP" altLang="en-US" sz="8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を超える群衆</a:t>
            </a:r>
            <a:endParaRPr lang="en-US" altLang="ja-JP" sz="800" b="1" dirty="0" smtClean="0">
              <a:latin typeface="HGPｺﾞｼｯｸE" panose="020B0900000000000000" pitchFamily="50" charset="-128"/>
              <a:ea typeface="HGPｺﾞｼｯｸE" panose="020B0900000000000000" pitchFamily="50" charset="-128"/>
              <a:cs typeface="Meiryo UI" panose="020B0604030504040204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ja-JP" altLang="en-US" sz="8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の熱い声援がランナーをサポートし、大会を盛上げます。「みんなでかける虹。」を</a:t>
            </a:r>
            <a:endParaRPr lang="en-US" altLang="ja-JP" sz="800" b="1" dirty="0" smtClean="0">
              <a:latin typeface="HGPｺﾞｼｯｸE" panose="020B0900000000000000" pitchFamily="50" charset="-128"/>
              <a:ea typeface="HGPｺﾞｼｯｸE" panose="020B0900000000000000" pitchFamily="50" charset="-128"/>
              <a:cs typeface="Meiryo UI" panose="020B0604030504040204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ja-JP" altLang="en-US" sz="8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スローガンに、ランナーをはじめ、観客の皆さん、ボランティアスタッフ等、多くの方々に</a:t>
            </a:r>
            <a:endParaRPr lang="en-US" altLang="ja-JP" sz="800" b="1" dirty="0" smtClean="0">
              <a:latin typeface="HGPｺﾞｼｯｸE" panose="020B0900000000000000" pitchFamily="50" charset="-128"/>
              <a:ea typeface="HGPｺﾞｼｯｸE" panose="020B0900000000000000" pitchFamily="50" charset="-128"/>
              <a:cs typeface="Meiryo UI" panose="020B0604030504040204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ja-JP" altLang="en-US" sz="8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チャリティに参加する機会を提供するなど、チャリティ文化の普及をめざしています。</a:t>
            </a:r>
            <a:endParaRPr lang="en-US" altLang="ja-JP" sz="800" b="1" dirty="0" smtClean="0">
              <a:latin typeface="HGPｺﾞｼｯｸE" panose="020B0900000000000000" pitchFamily="50" charset="-128"/>
              <a:ea typeface="HGPｺﾞｼｯｸE" panose="020B0900000000000000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719786"/>
              </p:ext>
            </p:extLst>
          </p:nvPr>
        </p:nvGraphicFramePr>
        <p:xfrm>
          <a:off x="504106" y="2057492"/>
          <a:ext cx="6264696" cy="73989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7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968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テーマ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○元気とホスピタリティ（おもてなし）にあふれた大阪をイメージできること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○走る人（ランナー）、応援する人（観客）、支える人（ボランティア）、</a:t>
                      </a:r>
                      <a:endParaRPr kumimoji="1" lang="en-US" altLang="ja-JP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ja-JP" altLang="en-US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みんなが主役の大阪マラソンをイメージできること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○都市の新しい「祭り」である大阪マラソンをイメージできること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60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募集期間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2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令和元</a:t>
                      </a:r>
                      <a:r>
                        <a:rPr kumimoji="1" lang="en-US" altLang="ja-JP" sz="9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年８</a:t>
                      </a:r>
                      <a:r>
                        <a:rPr kumimoji="1" lang="en-US" altLang="ja-JP" sz="9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月２</a:t>
                      </a:r>
                      <a:r>
                        <a:rPr kumimoji="1" lang="en-US" altLang="ja-JP" sz="9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日（金）から１１</a:t>
                      </a:r>
                      <a:r>
                        <a:rPr kumimoji="1" lang="en-US" altLang="ja-JP" sz="9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月８</a:t>
                      </a:r>
                      <a:r>
                        <a:rPr kumimoji="1" lang="en-US" altLang="ja-JP" sz="9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日（金）１７</a:t>
                      </a:r>
                      <a:r>
                        <a:rPr kumimoji="1" lang="en-US" altLang="ja-JP" sz="9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時まで　（必着）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60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応募資格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プロ・アマを問わず、どなた</a:t>
                      </a: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でも</a:t>
                      </a: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応募できます。ただし、日本在住の方に限ります。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25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smtClean="0">
                          <a:solidFill>
                            <a:schemeClr val="tx1"/>
                          </a:solidFill>
                        </a:rPr>
                        <a:t>賞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  <a:r>
                        <a:rPr kumimoji="1" lang="en-US" altLang="ja-JP" sz="9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最優秀作品（１点）： 賞金３０万円、賞状　　　　○</a:t>
                      </a:r>
                      <a:r>
                        <a:rPr kumimoji="1" lang="en-US" altLang="ja-JP" sz="9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優秀作品（２</a:t>
                      </a:r>
                      <a:r>
                        <a:rPr kumimoji="1" lang="en-US" altLang="ja-JP" sz="9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点）：賞金３万円、賞状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en-US" altLang="ja-JP" sz="800" b="1" dirty="0" smtClean="0">
                          <a:solidFill>
                            <a:schemeClr val="tx1"/>
                          </a:solidFill>
                        </a:rPr>
                        <a:t>※</a:t>
                      </a:r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</a:rPr>
                        <a:t>最優秀作品と優秀</a:t>
                      </a:r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</a:rPr>
                        <a:t>作品は、大阪マラソンＥＸＰＯ会場での展示や、大阪ミュージアムの「いいデザイン</a:t>
                      </a:r>
                      <a:r>
                        <a:rPr kumimoji="1" lang="en-US" altLang="ja-JP" sz="8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</a:rPr>
                        <a:t>プロジェクト」に</a:t>
                      </a:r>
                      <a:endParaRPr kumimoji="1" lang="en-US" altLang="ja-JP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</a:rPr>
                        <a:t>　　  作品として登録する予定です。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47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審査員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上 田 バ ロ ン　　  </a:t>
                      </a:r>
                      <a:r>
                        <a:rPr kumimoji="1" lang="en-US" altLang="ja-JP" sz="900" b="1" dirty="0" smtClean="0">
                          <a:solidFill>
                            <a:schemeClr val="tx1"/>
                          </a:solidFill>
                        </a:rPr>
                        <a:t>FR/LAME MONGER</a:t>
                      </a:r>
                      <a:r>
                        <a:rPr kumimoji="1" lang="ja-JP" altLang="en-US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代表　　イラストレーター </a:t>
                      </a:r>
                      <a:endParaRPr kumimoji="1" lang="en-US" altLang="ja-JP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カズ・オオモリ 　　奈良芸術短期大学准教授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清</a:t>
                      </a:r>
                      <a:r>
                        <a:rPr kumimoji="1" lang="ja-JP" altLang="en-US" sz="900" b="1" baseline="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水　柾　行　　大阪芸術大学教授　　グラフィックデザイナー</a:t>
                      </a:r>
                      <a:endParaRPr kumimoji="1" lang="ja-JP" altLang="en-US" sz="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結果発表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発表方法：令和元年１２月下旬に、大阪マラソン公式ホームページで発表、受賞者に通知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093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提出物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endParaRPr kumimoji="1" lang="en-US" altLang="ja-JP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endParaRPr kumimoji="1" lang="en-US" altLang="ja-JP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endParaRPr kumimoji="1" lang="en-US" altLang="ja-JP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endParaRPr kumimoji="1" lang="en-US" altLang="ja-JP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注意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①応募作品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ja-JP" altLang="en-US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オリジナルで国内外未発表のものに限ります。おひとり様何作品でもご応募いただけます。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    サイズ：Ａ３判 ・ 縦位置（</a:t>
                      </a:r>
                      <a:r>
                        <a:rPr kumimoji="1" lang="en-US" altLang="ja-JP" sz="900" b="1" dirty="0" smtClean="0">
                          <a:solidFill>
                            <a:schemeClr val="tx1"/>
                          </a:solidFill>
                        </a:rPr>
                        <a:t>297mm×420mm</a:t>
                      </a: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）　ＰＤＦ</a:t>
                      </a:r>
                      <a:r>
                        <a:rPr kumimoji="1" lang="en-US" altLang="ja-JP" sz="9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形式、ＪＰＥＧ</a:t>
                      </a:r>
                      <a:r>
                        <a:rPr kumimoji="1" lang="en-US" altLang="ja-JP" sz="9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形式ファイルのどちらかで提出してください。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②応募申込書　　必要事項をもれなく記入してください。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endParaRPr kumimoji="1" lang="en-US" altLang="ja-JP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メインビジュアルの作成において写真は使用不可、タイトルやキャッチコピー等の文字の使用も不可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541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提出方法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  <a:r>
                        <a:rPr kumimoji="1" lang="en-US" altLang="ja-JP" sz="9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電子メール送信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　　送付先　：　</a:t>
                      </a:r>
                      <a:r>
                        <a:rPr kumimoji="1" lang="en-US" altLang="ja-JP" sz="900" b="1" dirty="0" smtClean="0">
                          <a:solidFill>
                            <a:schemeClr val="tx1"/>
                          </a:solidFill>
                          <a:hlinkClick r:id="rId3"/>
                        </a:rPr>
                        <a:t>mainvisual@osaka-marathon.com</a:t>
                      </a:r>
                      <a:endParaRPr kumimoji="1" lang="en-US" altLang="ja-JP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　　応募作品の容量の上限は５ＭＢ まで。（それを超える場合は郵送にてご送付ください）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　　「件名」欄には、必ず「第１０回大阪マラソン ・ メインビジュアル応募」と記載してください。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</a:rPr>
                        <a:t>　　電子</a:t>
                      </a: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メールでご送信いただいた方へは、３営業日以内（土、日、祝を除</a:t>
                      </a:r>
                      <a:r>
                        <a:rPr kumimoji="1" lang="en-US" altLang="ja-JP" sz="900" b="1" dirty="0" smtClean="0">
                          <a:solidFill>
                            <a:schemeClr val="tx1"/>
                          </a:solidFill>
                        </a:rPr>
                        <a:t>〈</a:t>
                      </a: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）に、応募メールの到着確認メールを</a:t>
                      </a:r>
                      <a:endParaRPr kumimoji="1" lang="en-US" altLang="ja-JP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ja-JP" altLang="en-US" sz="9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送信します。到着確認メールが届かない場合は、必ず下記の「応募先」へご連絡ください。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</a:rPr>
                        <a:t>　　　</a:t>
                      </a:r>
                      <a:r>
                        <a:rPr kumimoji="1" lang="en-US" altLang="ja-JP" sz="900" b="1" dirty="0" smtClean="0">
                          <a:solidFill>
                            <a:schemeClr val="tx1"/>
                          </a:solidFill>
                          <a:hlinkClick r:id="rId3"/>
                        </a:rPr>
                        <a:t>mainvisual@osaka-marathon.com</a:t>
                      </a: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からの電子メールが届くよう、設定をお願いします。</a:t>
                      </a:r>
                      <a:endParaRPr kumimoji="1" lang="ja-JP" altLang="en-US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  <a:r>
                        <a:rPr kumimoji="1" lang="en-US" altLang="ja-JP" sz="9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郵送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　　</a:t>
                      </a:r>
                      <a:r>
                        <a:rPr kumimoji="1" lang="en-US" altLang="ja-JP" sz="900" b="1" dirty="0" smtClean="0">
                          <a:solidFill>
                            <a:schemeClr val="tx1"/>
                          </a:solidFill>
                        </a:rPr>
                        <a:t>DVD-R </a:t>
                      </a: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または</a:t>
                      </a:r>
                      <a:r>
                        <a:rPr kumimoji="1" lang="en-US" altLang="ja-JP" sz="900" b="1" dirty="0" smtClean="0">
                          <a:solidFill>
                            <a:schemeClr val="tx1"/>
                          </a:solidFill>
                        </a:rPr>
                        <a:t>CD-R </a:t>
                      </a:r>
                      <a:r>
                        <a:rPr kumimoji="1" lang="ja-JP" altLang="en-US" sz="900" b="1" dirty="0" err="1" smtClean="0">
                          <a:solidFill>
                            <a:schemeClr val="tx1"/>
                          </a:solidFill>
                        </a:rPr>
                        <a:t>で提</a:t>
                      </a: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</a:rPr>
                        <a:t>出してください。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7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kumimoji="1" lang="ja-JP" altLang="en-US" sz="800" b="1" baseline="0" dirty="0" smtClean="0">
                          <a:solidFill>
                            <a:schemeClr val="tx1"/>
                          </a:solidFill>
                        </a:rPr>
                        <a:t>     〒５５９－８５５５ 　大</a:t>
                      </a:r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</a:rPr>
                        <a:t>阪市住之江区南港北１－１４－１６　大阪府咲洲庁舎３５階　大阪マラソン組織委員会事務局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</a:rPr>
                        <a:t>       「第１０回大阪マラソン ・ メインビジュアル公募」係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</a:rPr>
                        <a:t>       電話：０６－６２１０－９３１７　</a:t>
                      </a:r>
                      <a:r>
                        <a:rPr kumimoji="1" lang="en-US" altLang="ja-JP" sz="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</a:rPr>
                        <a:t>ファックス：０６－６２１０－９３１８　</a:t>
                      </a:r>
                      <a:r>
                        <a:rPr kumimoji="1" lang="en-US" altLang="ja-JP" sz="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</a:rPr>
                        <a:t>Ｅメール：</a:t>
                      </a:r>
                      <a:r>
                        <a:rPr kumimoji="1" lang="en-US" altLang="ja-JP" sz="800" b="1" u="none" dirty="0" smtClean="0">
                          <a:solidFill>
                            <a:schemeClr val="tx1"/>
                          </a:solidFill>
                          <a:hlinkClick r:id="rId3"/>
                        </a:rPr>
                        <a:t>mainvisual@osaka-marathon.com</a:t>
                      </a:r>
                      <a:endParaRPr kumimoji="1" lang="ja-JP" altLang="en-US" sz="8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6606">
                <a:tc>
                  <a:txBody>
                    <a:bodyPr/>
                    <a:lstStyle/>
                    <a:p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</a:rPr>
                        <a:t>使用用途及び注意事項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・最優秀作品は、 第１０回大阪マラソンのランナー募集ポスター及びパンフレットとして使用します。</a:t>
                      </a:r>
                    </a:p>
                    <a:p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　その他、公式ホームページやグッズ、</a:t>
                      </a:r>
                      <a:r>
                        <a:rPr kumimoji="1" lang="en-US" altLang="ja-JP" sz="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PR</a:t>
                      </a:r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ツール等の第１０回大阪マラソンに関する一切の制作物に使用する場合があります。</a:t>
                      </a:r>
                    </a:p>
                    <a:p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・作品の使用にあたり、 大阪マラソン組織委員会が最優秀作品のデザインを制作者に補作 ・ 修正の指示をし、完成版とする</a:t>
                      </a:r>
                      <a:endParaRPr kumimoji="1" lang="en-US" altLang="ja-JP" sz="8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r>
                        <a:rPr kumimoji="1" lang="en-US" altLang="ja-JP" sz="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</a:t>
                      </a:r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こ とがありますので、ご了承ください。</a:t>
                      </a:r>
                    </a:p>
                    <a:p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・</a:t>
                      </a:r>
                      <a:r>
                        <a:rPr kumimoji="1" lang="ja-JP" altLang="en-US" sz="800" b="1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大阪マラソン組織委員会</a:t>
                      </a:r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にて最優秀作品のメインビジュアルを使用し、ポスタ </a:t>
                      </a:r>
                      <a:r>
                        <a:rPr kumimoji="1" lang="ja-JP" altLang="en-US" sz="800" b="1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ーや</a:t>
                      </a:r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パンフレットとして完成させます。</a:t>
                      </a:r>
                    </a:p>
                    <a:p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・最終制作物については、制作者の制作意図は尊重しますが、意向に沿えない場合もありますので予めご了承ください。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6348">
                <a:tc>
                  <a:txBody>
                    <a:bodyPr/>
                    <a:lstStyle/>
                    <a:p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</a:rPr>
                        <a:t>個人情報の取り扱い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・大阪マラソン組織委員会は、</a:t>
                      </a:r>
                      <a:r>
                        <a:rPr kumimoji="1" lang="ja-JP" altLang="en-US" sz="800" b="1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個人情報の保護に関する法律及び関連法令等を遵守し、応募者の</a:t>
                      </a:r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個人情報を取り扱います。</a:t>
                      </a:r>
                      <a:endParaRPr kumimoji="1" lang="en-US" altLang="ja-JP" sz="8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・本公募の実施にあたり取得した個人情報は、入賞作品の発表、賞金授与、応募状況の確認等に関する連絡調整のために</a:t>
                      </a:r>
                      <a:endParaRPr kumimoji="1" lang="en-US" altLang="ja-JP" sz="8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使用する場合があります。</a:t>
                      </a:r>
                    </a:p>
                    <a:p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・取得した個人情報は、大阪マラソン組織委員会で管理し、応募者の同意なしに業務委託先以外の第三者に開示、提供する</a:t>
                      </a:r>
                      <a:endParaRPr kumimoji="1" lang="en-US" altLang="ja-JP" sz="8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　ことはありません（法令等に基づき開示を求められた場合を除く）。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角丸四角形 1"/>
          <p:cNvSpPr/>
          <p:nvPr/>
        </p:nvSpPr>
        <p:spPr>
          <a:xfrm>
            <a:off x="504106" y="1174130"/>
            <a:ext cx="2088232" cy="669630"/>
          </a:xfrm>
          <a:prstGeom prst="roundRect">
            <a:avLst>
              <a:gd name="adj" fmla="val 674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応 募 の 手 引 き</a:t>
            </a:r>
            <a:endParaRPr kumimoji="1" lang="ja-JP" altLang="en-US" sz="1400" b="1" dirty="0">
              <a:latin typeface="HGPｺﾞｼｯｸE" panose="020B0900000000000000" pitchFamily="50" charset="-128"/>
              <a:ea typeface="HGPｺﾞｼｯｸE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2098" y="9583717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その他権利に</a:t>
            </a:r>
            <a:r>
              <a:rPr lang="ja-JP" altLang="en-US" sz="9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関することや注意事項は</a:t>
            </a:r>
            <a:endParaRPr lang="ja-JP" altLang="en-US" sz="900" b="1" dirty="0">
              <a:latin typeface="HGPｺﾞｼｯｸE" panose="020B0900000000000000" pitchFamily="50" charset="-128"/>
              <a:ea typeface="HGPｺﾞｼｯｸE" panose="020B0900000000000000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大阪マラソン公式ホームページをご覧下さい。</a:t>
            </a:r>
            <a:r>
              <a:rPr lang="en-US" altLang="ja-JP" sz="11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1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</a:br>
            <a:r>
              <a:rPr lang="en-US" altLang="ja-JP" sz="105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  <a:hlinkClick r:id="rId4"/>
              </a:rPr>
              <a:t>http://</a:t>
            </a:r>
            <a:r>
              <a:rPr lang="en-US" altLang="ja-JP" sz="105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  <a:hlinkClick r:id="rId4"/>
              </a:rPr>
              <a:t>www.osaka-marathon.com/2019/news/view.html?id=1101</a:t>
            </a:r>
            <a:endParaRPr lang="en-US" altLang="ja-JP" sz="1100" b="1" dirty="0" smtClean="0">
              <a:latin typeface="HGPｺﾞｼｯｸE" panose="020B0900000000000000" pitchFamily="50" charset="-128"/>
              <a:ea typeface="HGPｺﾞｼｯｸE" panose="020B0900000000000000" pitchFamily="50" charset="-128"/>
              <a:cs typeface="Meiryo UI" panose="020B0604030504040204" pitchFamily="50" charset="-128"/>
            </a:endParaRPr>
          </a:p>
          <a:p>
            <a:endParaRPr lang="ja-JP" altLang="en-US" sz="1100" b="1" dirty="0">
              <a:latin typeface="HGPｺﾞｼｯｸE" panose="020B0900000000000000" pitchFamily="50" charset="-128"/>
              <a:ea typeface="HGPｺﾞｼｯｸE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48522" y="9727733"/>
            <a:ext cx="244827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7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大阪市住之江区南港北</a:t>
            </a:r>
            <a:r>
              <a:rPr lang="en-US" altLang="ja-JP" sz="7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1-14-16</a:t>
            </a:r>
            <a:r>
              <a:rPr lang="ja-JP" altLang="en-US" sz="7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大阪府咲洲庁舎</a:t>
            </a:r>
            <a:r>
              <a:rPr lang="en-US" altLang="ja-JP" sz="7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35</a:t>
            </a:r>
            <a:r>
              <a:rPr lang="ja-JP" altLang="en-US" sz="7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階</a:t>
            </a:r>
          </a:p>
          <a:p>
            <a:pPr algn="r"/>
            <a:r>
              <a:rPr lang="ja-JP" altLang="en-US" sz="12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大阪マラソン組織委員会事務局</a:t>
            </a:r>
            <a:endParaRPr kumimoji="1" lang="ja-JP" altLang="en-US" sz="1200" b="1" dirty="0">
              <a:latin typeface="HGPｺﾞｼｯｸE" panose="020B0900000000000000" pitchFamily="50" charset="-128"/>
              <a:ea typeface="HGPｺﾞｼｯｸE" panose="020B0900000000000000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271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618</Words>
  <Application>Microsoft Office PowerPoint</Application>
  <PresentationFormat>ユーザー設定</PresentationFormat>
  <Paragraphs>107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HGPｺﾞｼｯｸE</vt:lpstr>
      <vt:lpstr>HGP創英角ﾎﾟｯﾌﾟ体</vt:lpstr>
      <vt:lpstr>Meiryo UI</vt:lpstr>
      <vt:lpstr>ＭＳ Ｐゴシック</vt:lpstr>
      <vt:lpstr>メイリオ</vt:lpstr>
      <vt:lpstr>Arial</vt:lpstr>
      <vt:lpstr>Calibri</vt:lpstr>
      <vt:lpstr>Wingdings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メインビジュアル 大募集！</dc:title>
  <dc:creator>ueda</dc:creator>
  <cp:lastModifiedBy>大阪府</cp:lastModifiedBy>
  <cp:revision>142</cp:revision>
  <cp:lastPrinted>2019-08-01T05:33:40Z</cp:lastPrinted>
  <dcterms:created xsi:type="dcterms:W3CDTF">2018-05-10T02:27:32Z</dcterms:created>
  <dcterms:modified xsi:type="dcterms:W3CDTF">2019-08-01T05:35:09Z</dcterms:modified>
</cp:coreProperties>
</file>