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906000" type="A4"/>
  <p:notesSz cx="674211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0" autoAdjust="0"/>
  </p:normalViewPr>
  <p:slideViewPr>
    <p:cSldViewPr>
      <p:cViewPr>
        <p:scale>
          <a:sx n="100" d="100"/>
          <a:sy n="100" d="100"/>
        </p:scale>
        <p:origin x="-1236" y="295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394-C3DE-4285-983D-D1A63B8B5AB2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132E-CA20-44BD-9B2F-79360CBFA4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75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394-C3DE-4285-983D-D1A63B8B5AB2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132E-CA20-44BD-9B2F-79360CBFA4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584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394-C3DE-4285-983D-D1A63B8B5AB2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132E-CA20-44BD-9B2F-79360CBFA4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55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394-C3DE-4285-983D-D1A63B8B5AB2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132E-CA20-44BD-9B2F-79360CBFA4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255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394-C3DE-4285-983D-D1A63B8B5AB2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132E-CA20-44BD-9B2F-79360CBFA4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69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394-C3DE-4285-983D-D1A63B8B5AB2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132E-CA20-44BD-9B2F-79360CBFA4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37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394-C3DE-4285-983D-D1A63B8B5AB2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132E-CA20-44BD-9B2F-79360CBFA4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62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394-C3DE-4285-983D-D1A63B8B5AB2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132E-CA20-44BD-9B2F-79360CBFA4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73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394-C3DE-4285-983D-D1A63B8B5AB2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132E-CA20-44BD-9B2F-79360CBFA4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81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394-C3DE-4285-983D-D1A63B8B5AB2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132E-CA20-44BD-9B2F-79360CBFA4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53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394-C3DE-4285-983D-D1A63B8B5AB2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132E-CA20-44BD-9B2F-79360CBFA4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71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83394-C3DE-4285-983D-D1A63B8B5AB2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6132E-CA20-44BD-9B2F-79360CBFA4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93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260648" y="920552"/>
            <a:ext cx="6264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381672" y="42055"/>
            <a:ext cx="1800200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NEWS RELEASE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10651" y="945060"/>
            <a:ext cx="42411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5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〒</a:t>
            </a:r>
            <a:r>
              <a:rPr kumimoji="1" lang="en-US" altLang="ja-JP" sz="105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935-0025</a:t>
            </a:r>
            <a:r>
              <a:rPr kumimoji="1" lang="ja-JP" altLang="en-US" sz="105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　富山県氷見市鞍川</a:t>
            </a:r>
            <a:r>
              <a:rPr kumimoji="1" lang="en-US" altLang="ja-JP" sz="105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1060</a:t>
            </a:r>
            <a:r>
              <a:rPr kumimoji="1" lang="ja-JP" altLang="en-US" sz="105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番地　</a:t>
            </a:r>
            <a:r>
              <a:rPr kumimoji="1" lang="en-US" altLang="ja-JP" sz="105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TEL0766(74)8100(</a:t>
            </a:r>
            <a:r>
              <a:rPr kumimoji="1" lang="ja-JP" altLang="en-US" sz="105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代</a:t>
            </a:r>
            <a:r>
              <a:rPr kumimoji="1" lang="en-US" altLang="ja-JP" sz="105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</a:t>
            </a:r>
            <a:endParaRPr kumimoji="1" lang="ja-JP" altLang="en-US" sz="105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16" y="34638"/>
            <a:ext cx="827528" cy="82752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077072" y="20831"/>
            <a:ext cx="17281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　自然　食を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未来につなぐ交流都市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氷見市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6094" y="1220714"/>
            <a:ext cx="6045726" cy="8925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 smtClean="0">
                <a:solidFill>
                  <a:schemeClr val="bg1"/>
                </a:solidFill>
              </a:rPr>
              <a:t>魚と</a:t>
            </a:r>
            <a:r>
              <a:rPr lang="ja-JP" altLang="ja-JP" sz="2800" b="1" dirty="0" smtClean="0">
                <a:solidFill>
                  <a:schemeClr val="bg1"/>
                </a:solidFill>
              </a:rPr>
              <a:t>海</a:t>
            </a:r>
            <a:r>
              <a:rPr lang="ja-JP" altLang="en-US" sz="2800" b="1" dirty="0" smtClean="0">
                <a:solidFill>
                  <a:schemeClr val="bg1"/>
                </a:solidFill>
              </a:rPr>
              <a:t>を楽しむ夏の祭典</a:t>
            </a:r>
            <a:endParaRPr lang="ja-JP" altLang="ja-JP" sz="2800" dirty="0">
              <a:solidFill>
                <a:schemeClr val="bg1"/>
              </a:solidFill>
            </a:endParaRPr>
          </a:p>
          <a:p>
            <a:pPr algn="ctr"/>
            <a:r>
              <a:rPr lang="ja-JP" altLang="en-US" sz="2400" b="1" dirty="0" smtClean="0">
                <a:solidFill>
                  <a:schemeClr val="bg1"/>
                </a:solidFill>
              </a:rPr>
              <a:t>～</a:t>
            </a:r>
            <a:r>
              <a:rPr lang="ja-JP" altLang="ja-JP" sz="2400" b="1" dirty="0" smtClean="0">
                <a:solidFill>
                  <a:schemeClr val="bg1"/>
                </a:solidFill>
              </a:rPr>
              <a:t>トトタベローネ氷見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～</a:t>
            </a:r>
            <a:endParaRPr lang="ja-JP" altLang="en-US" sz="2400" dirty="0"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9445" y="2113266"/>
            <a:ext cx="5971797" cy="762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endParaRPr lang="en-US" altLang="ja-JP" sz="11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en-US" altLang="ja-JP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『</a:t>
            </a:r>
            <a:r>
              <a:rPr lang="ja-JP" altLang="en-US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世界で最も美しい湾クラブ</a:t>
            </a:r>
            <a:r>
              <a:rPr lang="en-US" altLang="ja-JP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』</a:t>
            </a:r>
            <a:r>
              <a:rPr lang="ja-JP" altLang="en-US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に加盟している「富山湾」を舞台に、家族みんなで</a:t>
            </a:r>
            <a:endParaRPr lang="en-US" altLang="ja-JP" sz="11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思いっきり遊び、夏の氷見を楽しみ尽くす１４のプログラム。</a:t>
            </a:r>
            <a:endParaRPr lang="en-US" altLang="ja-JP" sz="11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600"/>
              </a:lnSpc>
            </a:pPr>
            <a:endParaRPr lang="en-US" altLang="ja-JP" sz="11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昨年、「海の日」の啓発イベントとして実施した複合イベント「トトタベローネ氷見」には県内外から</a:t>
            </a:r>
            <a:r>
              <a:rPr lang="en-US" altLang="ja-JP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5,000</a:t>
            </a:r>
            <a:r>
              <a:rPr lang="ja-JP" altLang="en-US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人を越える人が参加し、夏の氷見を大いに沸かせました。</a:t>
            </a:r>
            <a:endParaRPr lang="ja-JP" altLang="ja-JP" sz="11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en-US" sz="1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トトタベローネ氷見</a:t>
            </a:r>
            <a:r>
              <a:rPr lang="ja-JP" altLang="en-US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は</a:t>
            </a:r>
            <a:r>
              <a:rPr lang="ja-JP" altLang="ja-JP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次</a:t>
            </a:r>
            <a:r>
              <a:rPr lang="ja-JP" altLang="ja-JP" sz="1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世代を担う子どもたちに、海水に</a:t>
            </a:r>
            <a:r>
              <a:rPr lang="ja-JP" altLang="ja-JP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触れ</a:t>
            </a:r>
            <a:r>
              <a:rPr lang="ja-JP" altLang="en-US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る・</a:t>
            </a:r>
            <a:r>
              <a:rPr lang="ja-JP" altLang="ja-JP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砂</a:t>
            </a:r>
            <a:r>
              <a:rPr lang="ja-JP" altLang="ja-JP" sz="1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遊びをするといった</a:t>
            </a:r>
            <a:r>
              <a:rPr lang="ja-JP" altLang="ja-JP" sz="1100" u="sng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『</a:t>
            </a:r>
            <a:r>
              <a:rPr lang="ja-JP" altLang="ja-JP" sz="1100" u="sng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海</a:t>
            </a:r>
            <a:r>
              <a:rPr lang="ja-JP" altLang="en-US" sz="1100" u="sng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遊びの機会</a:t>
            </a:r>
            <a:r>
              <a:rPr lang="en-US" altLang="ja-JP" sz="1100" u="sng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』</a:t>
            </a:r>
            <a:r>
              <a:rPr lang="ja-JP" altLang="en-US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を増やし</a:t>
            </a:r>
            <a:r>
              <a:rPr lang="ja-JP" altLang="ja-JP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、魚について学</a:t>
            </a:r>
            <a:r>
              <a:rPr lang="ja-JP" altLang="en-US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ぶ・</a:t>
            </a:r>
            <a:r>
              <a:rPr lang="ja-JP" altLang="ja-JP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食べること</a:t>
            </a:r>
            <a:r>
              <a:rPr lang="ja-JP" altLang="en-US" sz="1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で</a:t>
            </a:r>
            <a:r>
              <a:rPr lang="ja-JP" altLang="ja-JP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『</a:t>
            </a:r>
            <a:r>
              <a:rPr lang="ja-JP" altLang="ja-JP" sz="1100" u="sng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魚食</a:t>
            </a:r>
            <a:r>
              <a:rPr lang="ja-JP" altLang="ja-JP" sz="1100" u="sng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文化</a:t>
            </a:r>
            <a:r>
              <a:rPr lang="ja-JP" altLang="en-US" sz="1100" u="sng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の</a:t>
            </a:r>
            <a:r>
              <a:rPr lang="ja-JP" altLang="ja-JP" sz="1100" u="sng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継承</a:t>
            </a:r>
            <a:r>
              <a:rPr lang="en-US" altLang="ja-JP" sz="1100" u="sng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』</a:t>
            </a:r>
            <a:r>
              <a:rPr lang="ja-JP" altLang="en-US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を目的として</a:t>
            </a:r>
            <a:r>
              <a:rPr lang="ja-JP" altLang="ja-JP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います。</a:t>
            </a:r>
            <a:endParaRPr lang="en-US" altLang="ja-JP" sz="11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ja-JP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「</a:t>
            </a:r>
            <a:r>
              <a:rPr lang="ja-JP" altLang="ja-JP" sz="1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魚食文化をリードする</a:t>
            </a:r>
            <a:r>
              <a:rPr lang="ja-JP" altLang="ja-JP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まち氷見」</a:t>
            </a:r>
            <a:r>
              <a:rPr lang="ja-JP" altLang="en-US" sz="1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は</a:t>
            </a:r>
            <a:r>
              <a:rPr lang="ja-JP" altLang="ja-JP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、</a:t>
            </a:r>
            <a:r>
              <a:rPr lang="ja-JP" altLang="ja-JP" sz="1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子どもたちに海への好奇心</a:t>
            </a:r>
            <a:r>
              <a:rPr lang="ja-JP" altLang="ja-JP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を</a:t>
            </a:r>
            <a:r>
              <a:rPr lang="ja-JP" altLang="en-US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喚起し</a:t>
            </a:r>
            <a:r>
              <a:rPr lang="ja-JP" altLang="ja-JP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、</a:t>
            </a:r>
            <a:r>
              <a:rPr lang="ja-JP" altLang="ja-JP" sz="1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海の大切さや文化、</a:t>
            </a:r>
            <a:r>
              <a:rPr lang="ja-JP" altLang="ja-JP" sz="1100" u="sng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『環境を守る</a:t>
            </a:r>
            <a:r>
              <a:rPr lang="ja-JP" altLang="ja-JP" sz="1100" u="sng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意識</a:t>
            </a:r>
            <a:r>
              <a:rPr lang="ja-JP" altLang="en-US" sz="1100" u="sng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の</a:t>
            </a:r>
            <a:r>
              <a:rPr lang="ja-JP" altLang="ja-JP" sz="1100" u="sng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啓発』</a:t>
            </a:r>
            <a:r>
              <a:rPr lang="ja-JP" altLang="en-US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を図ってまいります</a:t>
            </a:r>
            <a:r>
              <a:rPr lang="ja-JP" altLang="ja-JP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。</a:t>
            </a:r>
            <a:endParaRPr lang="ja-JP" altLang="ja-JP" sz="11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lang="en-US" altLang="ja-JP" sz="11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600"/>
              </a:lnSpc>
            </a:pPr>
            <a:r>
              <a:rPr lang="en-US" altLang="ja-JP" sz="11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</a:t>
            </a:r>
            <a:r>
              <a:rPr lang="ja-JP" altLang="en-US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主なアクション　</a:t>
            </a:r>
            <a:endParaRPr lang="en-US" altLang="ja-JP" sz="11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en-US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・</a:t>
            </a:r>
            <a:r>
              <a:rPr lang="ja-JP" altLang="en-US" sz="1100" b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タベローネ</a:t>
            </a:r>
            <a:r>
              <a:rPr lang="ja-JP" altLang="en-US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（海辺での朝日が登る情景を感じながらの</a:t>
            </a:r>
            <a:r>
              <a:rPr lang="ja-JP" altLang="ja-JP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朝食</a:t>
            </a:r>
            <a:r>
              <a:rPr lang="ja-JP" altLang="en-US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アクション）</a:t>
            </a:r>
            <a:endParaRPr lang="en-US" altLang="ja-JP" sz="11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</a:t>
            </a:r>
            <a:r>
              <a:rPr lang="ja-JP" altLang="en-US" sz="1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・</a:t>
            </a:r>
            <a:r>
              <a:rPr lang="ja-JP" altLang="ja-JP" sz="1100" b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トビコモーネ</a:t>
            </a:r>
            <a:r>
              <a:rPr lang="ja-JP" altLang="en-US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（２０ｍ級クレーンに吊るされて海に向かってのターザンジャンプ）</a:t>
            </a:r>
            <a:endParaRPr lang="en-US" altLang="ja-JP" sz="11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en-US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en-US" sz="1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・</a:t>
            </a:r>
            <a:r>
              <a:rPr lang="ja-JP" altLang="en-US" sz="1100" b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キソオーネ</a:t>
            </a:r>
            <a:r>
              <a:rPr lang="ja-JP" altLang="en-US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（チームで砂浜を駆けて戦う！水鉄砲シューティングバトル）</a:t>
            </a:r>
            <a:endParaRPr lang="en-US" altLang="ja-JP" sz="11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</a:t>
            </a:r>
            <a:r>
              <a:rPr lang="ja-JP" altLang="en-US" sz="1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・</a:t>
            </a:r>
            <a:r>
              <a:rPr lang="ja-JP" altLang="en-US" sz="1100" b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マナボーネ</a:t>
            </a:r>
            <a:r>
              <a:rPr lang="ja-JP" altLang="en-US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lang="ja-JP" altLang="ja-JP" sz="1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深海潜水艦</a:t>
            </a:r>
            <a:r>
              <a:rPr lang="ja-JP" altLang="ja-JP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乗組員</a:t>
            </a:r>
            <a:r>
              <a:rPr lang="ja-JP" altLang="en-US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よる講演。圧力時実験装置による実演あり）　　</a:t>
            </a:r>
            <a:endParaRPr lang="en-US" altLang="ja-JP" sz="11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en-US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　　　　　　　　　　　　　　　　　　　　　　　　　　　　　　　　　　　　　　　　　　　　　　　　　ほか</a:t>
            </a:r>
            <a:endParaRPr lang="en-US" altLang="ja-JP" sz="11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600"/>
              </a:lnSpc>
            </a:pPr>
            <a:endParaRPr lang="en-US" altLang="ja-JP" sz="11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600"/>
              </a:lnSpc>
            </a:pP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600"/>
              </a:lnSpc>
            </a:pPr>
            <a:endParaRPr lang="en-US" altLang="ja-JP" sz="11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600"/>
              </a:lnSpc>
            </a:pP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600"/>
              </a:lnSpc>
            </a:pPr>
            <a:endParaRPr lang="en-US" altLang="ja-JP" sz="11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600"/>
              </a:lnSpc>
            </a:pP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600"/>
              </a:lnSpc>
            </a:pPr>
            <a:endParaRPr lang="en-US" altLang="ja-JP" sz="11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600"/>
              </a:lnSpc>
            </a:pPr>
            <a:endParaRPr lang="en-US" altLang="ja-JP" sz="11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600"/>
              </a:lnSpc>
            </a:pPr>
            <a:endParaRPr lang="en-US" altLang="ja-JP" sz="11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600"/>
              </a:lnSpc>
            </a:pPr>
            <a:r>
              <a:rPr lang="ja-JP" altLang="ja-JP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日</a:t>
            </a:r>
            <a:r>
              <a:rPr lang="ja-JP" altLang="ja-JP" sz="1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時　　平成２８年７月３０日（土）～８月６日（土</a:t>
            </a:r>
            <a:r>
              <a:rPr lang="ja-JP" altLang="ja-JP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endParaRPr lang="en-US" altLang="ja-JP" sz="11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600"/>
              </a:lnSpc>
            </a:pPr>
            <a:r>
              <a:rPr lang="ja-JP" altLang="ja-JP" sz="1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　</a:t>
            </a:r>
            <a:r>
              <a:rPr lang="ja-JP" altLang="en-US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　</a:t>
            </a:r>
            <a:r>
              <a:rPr lang="ja-JP" altLang="ja-JP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lang="ja-JP" altLang="ja-JP" sz="1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開会式　午前１０時～　島尾海岸）</a:t>
            </a:r>
          </a:p>
          <a:p>
            <a:pPr>
              <a:lnSpc>
                <a:spcPts val="1600"/>
              </a:lnSpc>
            </a:pPr>
            <a:r>
              <a:rPr lang="ja-JP" altLang="ja-JP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場</a:t>
            </a:r>
            <a:r>
              <a:rPr lang="ja-JP" altLang="ja-JP" sz="1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所　　島尾海岸、魚々座、阿尾海岸、比美乃江公園など</a:t>
            </a:r>
          </a:p>
          <a:p>
            <a:pPr>
              <a:lnSpc>
                <a:spcPts val="1600"/>
              </a:lnSpc>
            </a:pPr>
            <a:r>
              <a:rPr lang="ja-JP" altLang="ja-JP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主</a:t>
            </a:r>
            <a:r>
              <a:rPr lang="ja-JP" altLang="ja-JP" sz="1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催　　</a:t>
            </a:r>
            <a:r>
              <a:rPr lang="ja-JP" altLang="ja-JP" sz="1100" dirty="0" err="1">
                <a:latin typeface="ＭＳ Ｐ明朝" panose="02020600040205080304" pitchFamily="18" charset="-128"/>
                <a:ea typeface="ＭＳ Ｐ明朝" panose="02020600040205080304" pitchFamily="18" charset="-128"/>
              </a:rPr>
              <a:t>ひみ</a:t>
            </a:r>
            <a:r>
              <a:rPr lang="ja-JP" altLang="ja-JP" sz="1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まつり実行委員会</a:t>
            </a:r>
          </a:p>
          <a:p>
            <a:pPr>
              <a:lnSpc>
                <a:spcPts val="1600"/>
              </a:lnSpc>
            </a:pPr>
            <a:r>
              <a:rPr lang="ja-JP" altLang="ja-JP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内</a:t>
            </a:r>
            <a:r>
              <a:rPr lang="ja-JP" altLang="ja-JP" sz="1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容　　</a:t>
            </a:r>
            <a:r>
              <a:rPr lang="en-US" altLang="ja-JP" sz="1100" dirty="0"/>
              <a:t> </a:t>
            </a:r>
            <a:r>
              <a:rPr lang="ja-JP" altLang="en-US" sz="1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別紙</a:t>
            </a:r>
            <a:r>
              <a:rPr lang="ja-JP" altLang="en-US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チラシ参照</a:t>
            </a:r>
            <a:endParaRPr lang="ja-JP" altLang="ja-JP" sz="11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endParaRPr lang="ja-JP" altLang="ja-JP" sz="1100" dirty="0"/>
          </a:p>
          <a:p>
            <a:r>
              <a:rPr lang="en-US" altLang="ja-JP" sz="1100" dirty="0"/>
              <a:t> </a:t>
            </a:r>
            <a:r>
              <a:rPr lang="ja-JP" altLang="en-US" sz="1100" dirty="0"/>
              <a:t>　</a:t>
            </a:r>
            <a:r>
              <a:rPr lang="ja-JP" altLang="en-US" sz="1100" dirty="0" smtClean="0"/>
              <a:t>  </a:t>
            </a:r>
            <a:r>
              <a:rPr lang="ja-JP" altLang="en-US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本イベント</a:t>
            </a:r>
            <a:r>
              <a:rPr lang="ja-JP" altLang="en-US" sz="1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は</a:t>
            </a:r>
            <a:r>
              <a:rPr lang="ja-JP" altLang="ja-JP" sz="1100" dirty="0" err="1">
                <a:latin typeface="ＭＳ Ｐ明朝" panose="02020600040205080304" pitchFamily="18" charset="-128"/>
                <a:ea typeface="ＭＳ Ｐ明朝" panose="02020600040205080304" pitchFamily="18" charset="-128"/>
              </a:rPr>
              <a:t>ひみ</a:t>
            </a:r>
            <a:r>
              <a:rPr lang="ja-JP" altLang="ja-JP" sz="1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まつり実行委員会が、ひみまつりの前夜祭事業として、日本財団の助成を活用</a:t>
            </a:r>
            <a:r>
              <a:rPr lang="ja-JP" altLang="en-US" sz="1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　</a:t>
            </a:r>
            <a:endParaRPr lang="en-US" altLang="ja-JP" sz="11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ja-JP" sz="1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して開催するものです。</a:t>
            </a:r>
            <a:endParaRPr lang="en-US" altLang="ja-JP" sz="11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endParaRPr lang="ja-JP" altLang="ja-JP" sz="1100" dirty="0"/>
          </a:p>
          <a:p>
            <a:pPr>
              <a:lnSpc>
                <a:spcPct val="150000"/>
              </a:lnSpc>
            </a:pPr>
            <a:endParaRPr lang="en-US" altLang="ja-JP" sz="1100" b="1" u="sng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0296" y="9117411"/>
            <a:ext cx="5920946" cy="60016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latin typeface="+mj-ea"/>
                <a:ea typeface="+mj-ea"/>
              </a:rPr>
              <a:t>●本件のお問い合わせ：　</a:t>
            </a:r>
            <a:r>
              <a:rPr lang="ja-JP" altLang="ja-JP" sz="1100" dirty="0" smtClean="0"/>
              <a:t>氷見市</a:t>
            </a:r>
            <a:r>
              <a:rPr lang="ja-JP" altLang="en-US" sz="1100" dirty="0" smtClean="0"/>
              <a:t>まちづくり推進</a:t>
            </a:r>
            <a:r>
              <a:rPr lang="ja-JP" altLang="ja-JP" sz="1100" dirty="0" smtClean="0"/>
              <a:t>部</a:t>
            </a:r>
            <a:r>
              <a:rPr lang="ja-JP" altLang="ja-JP" sz="1100" dirty="0"/>
              <a:t>　</a:t>
            </a:r>
            <a:r>
              <a:rPr lang="ja-JP" altLang="en-US" sz="1100" dirty="0" smtClean="0"/>
              <a:t>観光交流・若者と女性の夢応援課　</a:t>
            </a:r>
            <a:endParaRPr lang="en-US" altLang="ja-JP" sz="1100" dirty="0" smtClean="0"/>
          </a:p>
          <a:p>
            <a:r>
              <a:rPr lang="ja-JP" altLang="en-US" sz="1100" dirty="0"/>
              <a:t>　</a:t>
            </a:r>
            <a:r>
              <a:rPr lang="ja-JP" altLang="en-US" sz="1100" dirty="0" smtClean="0"/>
              <a:t>　　　　　　　　　　　　　　　　</a:t>
            </a:r>
            <a:r>
              <a:rPr lang="en-US" altLang="ja-JP" sz="1100" dirty="0" smtClean="0"/>
              <a:t>TEL</a:t>
            </a:r>
            <a:r>
              <a:rPr lang="ja-JP" altLang="ja-JP" sz="1100" dirty="0"/>
              <a:t>　</a:t>
            </a:r>
            <a:r>
              <a:rPr lang="ja-JP" altLang="ja-JP" sz="1100" dirty="0" smtClean="0"/>
              <a:t>０７６６－７４－</a:t>
            </a:r>
            <a:r>
              <a:rPr lang="ja-JP" altLang="en-US" sz="1100" dirty="0" smtClean="0"/>
              <a:t>８１０６　　　　　　　　　　　　　　　　</a:t>
            </a:r>
            <a:endParaRPr lang="en-US" altLang="ja-JP" sz="1200" dirty="0">
              <a:latin typeface="+mj-ea"/>
            </a:endParaRPr>
          </a:p>
          <a:p>
            <a:r>
              <a:rPr lang="ja-JP" altLang="en-US" sz="1100" dirty="0" smtClean="0"/>
              <a:t>　　　　　　　　　　　　　　　　</a:t>
            </a:r>
            <a:r>
              <a:rPr lang="ja-JP" altLang="en-US" sz="1100" smtClean="0"/>
              <a:t>　</a:t>
            </a:r>
            <a:r>
              <a:rPr lang="en-US" altLang="ja-JP" sz="1100" smtClean="0"/>
              <a:t>E-Mail</a:t>
            </a:r>
            <a:r>
              <a:rPr lang="ja-JP" altLang="en-US" sz="1100" dirty="0"/>
              <a:t>　</a:t>
            </a:r>
            <a:r>
              <a:rPr lang="en-US" altLang="ja-JP" sz="1100" dirty="0" smtClean="0"/>
              <a:t>kankoukouryu@city.himi.lg.jp</a:t>
            </a:r>
            <a:endParaRPr lang="en-US" altLang="ja-JP" sz="1100" dirty="0">
              <a:latin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10651" y="632520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160715</a:t>
            </a:r>
            <a:endParaRPr kumimoji="1" lang="ja-JP" altLang="en-US" sz="1400" dirty="0"/>
          </a:p>
        </p:txBody>
      </p:sp>
      <p:pic>
        <p:nvPicPr>
          <p:cNvPr id="17" name="図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44" y="1227570"/>
            <a:ext cx="942975" cy="8788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5498377" y="2106410"/>
            <a:ext cx="1105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8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このイベントは「海と日本プロジェクト」の一環で実施しています。</a:t>
            </a:r>
            <a:endParaRPr kumimoji="1" lang="ja-JP" altLang="en-US" sz="800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406094" y="5812137"/>
            <a:ext cx="6197621" cy="1195459"/>
            <a:chOff x="171161" y="10210"/>
            <a:chExt cx="6197693" cy="1196018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965" y="10692"/>
              <a:ext cx="1789889" cy="11955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図 23" descr="E:\15.7.26トトタベローネ氷見\0238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85"/>
            <a:stretch/>
          </p:blipFill>
          <p:spPr bwMode="auto">
            <a:xfrm>
              <a:off x="3269793" y="10210"/>
              <a:ext cx="1657374" cy="11960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89889" y="10210"/>
              <a:ext cx="1687827" cy="11955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161" y="10210"/>
              <a:ext cx="1789889" cy="119553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Picture 3" descr="C:\Users\00085652\Documents\USERDATA\氷見2015\制作中\totoku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0296" y="1456567"/>
            <a:ext cx="1092393" cy="418412"/>
          </a:xfrm>
          <a:prstGeom prst="rect">
            <a:avLst/>
          </a:prstGeom>
          <a:noFill/>
        </p:spPr>
      </p:pic>
      <p:sp>
        <p:nvSpPr>
          <p:cNvPr id="2" name="角丸四角形 1"/>
          <p:cNvSpPr/>
          <p:nvPr/>
        </p:nvSpPr>
        <p:spPr>
          <a:xfrm>
            <a:off x="468484" y="8553400"/>
            <a:ext cx="5920946" cy="432048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9445" y="5550527"/>
            <a:ext cx="2759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昨年度実績写真</a:t>
            </a:r>
            <a:endParaRPr kumimoji="1" lang="ja-JP" altLang="en-US" sz="11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36711" y="6999220"/>
            <a:ext cx="13435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（タベローネ）</a:t>
            </a:r>
            <a:endParaRPr kumimoji="1" lang="ja-JP" altLang="en-US" sz="11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420888" y="7007114"/>
            <a:ext cx="1408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（アミヒコーネ）</a:t>
            </a:r>
            <a:endParaRPr kumimoji="1" lang="ja-JP" altLang="en-US" sz="11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933057" y="7007596"/>
            <a:ext cx="1407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（キソオーネ）</a:t>
            </a:r>
            <a:endParaRPr kumimoji="1" lang="ja-JP" altLang="en-US" sz="11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419432" y="6999220"/>
            <a:ext cx="1263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（マナボーネ）</a:t>
            </a:r>
            <a:endParaRPr kumimoji="1" lang="ja-JP" altLang="en-US" sz="11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681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C:\Users\90012569\Desktop\H28チラシ最終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" y="515620"/>
            <a:ext cx="6479540" cy="8874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C:\Users\90012569\Desktop\H28チラシ最終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" y="515620"/>
            <a:ext cx="6479540" cy="8874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3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:\舛田\事務処理\my ebooks\●記者会見\平成２８年度\７月\庁議用\各課\トトタベ\場所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" y="2446972"/>
            <a:ext cx="6682740" cy="5012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716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2388</TotalTime>
  <Words>54</Words>
  <Application>Microsoft Office PowerPoint</Application>
  <PresentationFormat>A4 210 x 297 mm</PresentationFormat>
  <Paragraphs>48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motoyoshi</dc:creator>
  <cp:lastModifiedBy>intec</cp:lastModifiedBy>
  <cp:revision>165</cp:revision>
  <cp:lastPrinted>2016-07-14T11:08:26Z</cp:lastPrinted>
  <dcterms:created xsi:type="dcterms:W3CDTF">2014-04-17T21:42:07Z</dcterms:created>
  <dcterms:modified xsi:type="dcterms:W3CDTF">2016-07-15T02:28:56Z</dcterms:modified>
</cp:coreProperties>
</file>