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58" r:id="rId4"/>
    <p:sldId id="262" r:id="rId5"/>
    <p:sldId id="290" r:id="rId6"/>
    <p:sldId id="265" r:id="rId7"/>
    <p:sldId id="282" r:id="rId8"/>
    <p:sldId id="289" r:id="rId9"/>
    <p:sldId id="283" r:id="rId10"/>
  </p:sldIdLst>
  <p:sldSz cx="9906000" cy="685800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7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810" y="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736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638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36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71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57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42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42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5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19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52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27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470E8-E1D8-463D-9C34-13F3EBBDE267}" type="datetimeFigureOut">
              <a:rPr kumimoji="1" lang="ja-JP" altLang="en-US" smtClean="0"/>
              <a:t>2017/4/6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3FDE0-61C5-4110-BCCA-FF5B0EEEC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854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2538" t="10988" r="63120" b="4512"/>
          <a:stretch/>
        </p:blipFill>
        <p:spPr>
          <a:xfrm>
            <a:off x="0" y="0"/>
            <a:ext cx="9910130" cy="6858000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-990600" y="5384800"/>
            <a:ext cx="12230100" cy="1473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0" y="5963376"/>
            <a:ext cx="4670215" cy="69704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05" y="6070600"/>
            <a:ext cx="4537114" cy="48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507" t="8350" r="63095" b="5268"/>
          <a:stretch/>
        </p:blipFill>
        <p:spPr>
          <a:xfrm>
            <a:off x="-14513" y="1"/>
            <a:ext cx="9942284" cy="702167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-14513" y="1"/>
            <a:ext cx="9942284" cy="702167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0" y="489858"/>
            <a:ext cx="9942284" cy="4328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ドローンの可能性</a:t>
            </a:r>
            <a:endParaRPr kumimoji="1" lang="ja-JP" altLang="en-US" sz="5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83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/>
          <a:srcRect l="26133"/>
          <a:stretch/>
        </p:blipFill>
        <p:spPr>
          <a:xfrm>
            <a:off x="428170" y="-13337"/>
            <a:ext cx="9017690" cy="687133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18645" y="865670"/>
            <a:ext cx="2988129" cy="523220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+mn-ea"/>
              </a:rPr>
              <a:t>農業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171" y="3174711"/>
            <a:ext cx="2988129" cy="523220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+mn-ea"/>
              </a:rPr>
              <a:t>探索と救助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58935" y="3174710"/>
            <a:ext cx="2959554" cy="523220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+mn-ea"/>
              </a:rPr>
              <a:t>スポーツ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70646" y="856145"/>
            <a:ext cx="2988129" cy="523220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+mn-ea"/>
              </a:rPr>
              <a:t>報道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80171" y="3165184"/>
            <a:ext cx="2988129" cy="523220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+mn-ea"/>
              </a:rPr>
              <a:t>不動産業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72991" y="856145"/>
            <a:ext cx="2945497" cy="523220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+mn-ea"/>
              </a:rPr>
              <a:t>観光業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58935" y="5469956"/>
            <a:ext cx="2959553" cy="523220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+mn-ea"/>
              </a:rPr>
              <a:t>野生動物の監視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80173" y="5479944"/>
            <a:ext cx="2988129" cy="523220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+mn-ea"/>
              </a:rPr>
              <a:t>考古学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8169" y="5473256"/>
            <a:ext cx="2988131" cy="523220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spc="-100" dirty="0">
                <a:latin typeface="+mn-ea"/>
              </a:rPr>
              <a:t>測量とマッピング</a:t>
            </a:r>
          </a:p>
        </p:txBody>
      </p:sp>
    </p:spTree>
    <p:extLst>
      <p:ext uri="{BB962C8B-B14F-4D97-AF65-F5344CB8AC3E}">
        <p14:creationId xmlns:p14="http://schemas.microsoft.com/office/powerpoint/2010/main" val="5330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" y="1029266"/>
            <a:ext cx="9699719" cy="4989968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0" y="0"/>
            <a:ext cx="9906000" cy="1057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ysClr val="windowText" lastClr="000000"/>
                </a:solidFill>
              </a:rPr>
              <a:t>日本国内のドローン市場の推移（予測）</a:t>
            </a:r>
            <a:endParaRPr kumimoji="1" lang="ja-JP" altLang="en-US" sz="3600" dirty="0">
              <a:solidFill>
                <a:sysClr val="windowText" lastClr="00000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0" y="5800725"/>
            <a:ext cx="9906000" cy="1057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>
                <a:solidFill>
                  <a:sysClr val="windowText" lastClr="000000"/>
                </a:solidFill>
              </a:rPr>
              <a:t>出所：日経</a:t>
            </a:r>
            <a:r>
              <a:rPr lang="en-US" altLang="ja-JP" sz="1200" dirty="0" smtClean="0">
                <a:solidFill>
                  <a:sysClr val="windowText" lastClr="000000"/>
                </a:solidFill>
              </a:rPr>
              <a:t>BP</a:t>
            </a:r>
            <a:r>
              <a:rPr lang="ja-JP" altLang="en-US" sz="1200" dirty="0" smtClean="0">
                <a:solidFill>
                  <a:sysClr val="windowText" lastClr="000000"/>
                </a:solidFill>
              </a:rPr>
              <a:t>クリーンテック研究所（</a:t>
            </a:r>
            <a:r>
              <a:rPr lang="en-US" altLang="ja-JP" sz="1200" dirty="0" smtClean="0">
                <a:solidFill>
                  <a:sysClr val="windowText" lastClr="000000"/>
                </a:solidFill>
              </a:rPr>
              <a:t>2015</a:t>
            </a:r>
            <a:r>
              <a:rPr lang="ja-JP" altLang="en-US" sz="1200" dirty="0" smtClean="0">
                <a:solidFill>
                  <a:sysClr val="windowText" lastClr="000000"/>
                </a:solidFill>
              </a:rPr>
              <a:t>）「世界ドローン総覧」</a:t>
            </a:r>
            <a:endParaRPr kumimoji="1" lang="ja-JP" alt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0" name="円形吹き出し 19"/>
          <p:cNvSpPr/>
          <p:nvPr/>
        </p:nvSpPr>
        <p:spPr>
          <a:xfrm>
            <a:off x="990599" y="4357688"/>
            <a:ext cx="2181225" cy="723900"/>
          </a:xfrm>
          <a:prstGeom prst="wedgeEllipseCallout">
            <a:avLst>
              <a:gd name="adj1" fmla="val 8861"/>
              <a:gd name="adj2" fmla="val 7421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ysClr val="windowText" lastClr="000000"/>
                </a:solidFill>
                <a:latin typeface="+mn-ea"/>
              </a:rPr>
              <a:t>ドローン専攻１期生入学</a:t>
            </a:r>
            <a:endParaRPr kumimoji="1" lang="en-US" altLang="ja-JP" dirty="0" smtClean="0">
              <a:solidFill>
                <a:sysClr val="windowText" lastClr="000000"/>
              </a:solidFill>
              <a:latin typeface="+mn-ea"/>
            </a:endParaRPr>
          </a:p>
        </p:txBody>
      </p:sp>
      <p:sp>
        <p:nvSpPr>
          <p:cNvPr id="21" name="円形吹き出し 20"/>
          <p:cNvSpPr/>
          <p:nvPr/>
        </p:nvSpPr>
        <p:spPr>
          <a:xfrm>
            <a:off x="2252660" y="3224779"/>
            <a:ext cx="2181225" cy="723900"/>
          </a:xfrm>
          <a:prstGeom prst="wedgeEllipseCallout">
            <a:avLst>
              <a:gd name="adj1" fmla="val -3365"/>
              <a:gd name="adj2" fmla="val 1992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ysClr val="windowText" lastClr="000000"/>
                </a:solidFill>
                <a:latin typeface="+mn-ea"/>
              </a:rPr>
              <a:t>ドローン専攻１期生卒業</a:t>
            </a:r>
            <a:endParaRPr kumimoji="1" lang="en-US" altLang="ja-JP" dirty="0" smtClean="0">
              <a:solidFill>
                <a:sysClr val="windowText" lastClr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285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507" t="8350" r="63095" b="5268"/>
          <a:stretch/>
        </p:blipFill>
        <p:spPr>
          <a:xfrm>
            <a:off x="-14513" y="1"/>
            <a:ext cx="9942284" cy="702167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-14513" y="1"/>
            <a:ext cx="9942284" cy="702167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0" y="489858"/>
            <a:ext cx="9942284" cy="4328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ドローン専攻の学び</a:t>
            </a:r>
            <a:endParaRPr kumimoji="1" lang="ja-JP" altLang="en-US" sz="5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94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1038" y="117477"/>
            <a:ext cx="8543925" cy="1325563"/>
          </a:xfrm>
        </p:spPr>
        <p:txBody>
          <a:bodyPr/>
          <a:lstStyle/>
          <a:p>
            <a:pPr algn="ctr"/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ドローン</a:t>
            </a:r>
            <a:r>
              <a:rPr lang="ja-JP" altLang="en-US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のすべてを学ぶ！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1592262"/>
            <a:ext cx="6867525" cy="3433763"/>
          </a:xfr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0" y="5245100"/>
            <a:ext cx="9906000" cy="1325563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現在開講に向けてカリキュラムを作成中！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310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lit.go.jp/common/00110973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2" y="4753761"/>
            <a:ext cx="4062412" cy="16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561975" y="1275504"/>
            <a:ext cx="3709987" cy="48272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ドローン操縦演習</a:t>
            </a:r>
            <a:endParaRPr lang="ja-JP" altLang="en-US" sz="2400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534025" y="1275503"/>
            <a:ext cx="3709987" cy="48272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ドローンメンテナンス</a:t>
            </a:r>
            <a:endParaRPr lang="ja-JP" altLang="en-US" sz="2400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561974" y="4100109"/>
            <a:ext cx="3709987" cy="48272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プログラミング</a:t>
            </a:r>
            <a:endParaRPr lang="ja-JP" altLang="en-US" sz="2400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5514976" y="4100109"/>
            <a:ext cx="3709987" cy="48272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ドローン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関連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法規</a:t>
            </a:r>
            <a:endParaRPr lang="ja-JP" altLang="en-US" sz="24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93" y="1779711"/>
            <a:ext cx="3067050" cy="20447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42" y="1770874"/>
            <a:ext cx="3067050" cy="204613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42" y="4611413"/>
            <a:ext cx="3069209" cy="2046139"/>
          </a:xfrm>
          <a:prstGeom prst="rect">
            <a:avLst/>
          </a:prstGeom>
        </p:spPr>
      </p:pic>
      <p:sp>
        <p:nvSpPr>
          <p:cNvPr id="16" name="タイトル 1"/>
          <p:cNvSpPr txBox="1">
            <a:spLocks/>
          </p:cNvSpPr>
          <p:nvPr/>
        </p:nvSpPr>
        <p:spPr>
          <a:xfrm>
            <a:off x="681038" y="11747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ドローン専攻の授業例</a:t>
            </a:r>
            <a:endParaRPr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02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 txBox="1">
            <a:spLocks/>
          </p:cNvSpPr>
          <p:nvPr/>
        </p:nvSpPr>
        <p:spPr>
          <a:xfrm>
            <a:off x="5534025" y="1275503"/>
            <a:ext cx="3709987" cy="48272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ハイテクアリーナ</a:t>
            </a:r>
            <a:endParaRPr lang="ja-JP" altLang="en-US" sz="2400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784396" y="3589363"/>
            <a:ext cx="3709987" cy="48272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ドッグスクールゆうじん</a:t>
            </a:r>
            <a:endParaRPr lang="ja-JP" altLang="en-US" sz="2400" dirty="0"/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681038" y="11747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ドローンを飛ばす環境</a:t>
            </a:r>
            <a:endParaRPr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/>
          <a:srcRect l="65974" t="8638" r="7816" b="7922"/>
          <a:stretch/>
        </p:blipFill>
        <p:spPr>
          <a:xfrm>
            <a:off x="5599927" y="3429000"/>
            <a:ext cx="3791011" cy="3394413"/>
          </a:xfrm>
          <a:prstGeom prst="rect">
            <a:avLst/>
          </a:prstGeom>
        </p:spPr>
      </p:pic>
      <p:sp>
        <p:nvSpPr>
          <p:cNvPr id="19" name="タイトル 1"/>
          <p:cNvSpPr txBox="1">
            <a:spLocks/>
          </p:cNvSpPr>
          <p:nvPr/>
        </p:nvSpPr>
        <p:spPr>
          <a:xfrm>
            <a:off x="141296" y="4356664"/>
            <a:ext cx="4996186" cy="18617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姉妹校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北海道エコ・動物自然専門学校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副校長の柳生先生が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運営しているドッグスクール。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広い敷地でドローンを飛行させられる！</a:t>
            </a:r>
            <a:endParaRPr lang="ja-JP" altLang="en-US" sz="2000" dirty="0"/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4953000" y="1758232"/>
            <a:ext cx="4996186" cy="16028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本校の体育館。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屋内だから気軽に飛行できる！</a:t>
            </a:r>
            <a:endParaRPr lang="ja-JP" altLang="en-US" sz="2000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75" y="1953146"/>
            <a:ext cx="2232025" cy="1407893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0" y="1275503"/>
            <a:ext cx="2444075" cy="17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510828" y="996878"/>
            <a:ext cx="8884341" cy="4570500"/>
            <a:chOff x="-919162" y="-4370269"/>
            <a:chExt cx="8884341" cy="4570500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9162" y="-4370269"/>
              <a:ext cx="8884341" cy="4570500"/>
            </a:xfrm>
            <a:prstGeom prst="rect">
              <a:avLst/>
            </a:prstGeom>
          </p:spPr>
        </p:pic>
        <p:sp>
          <p:nvSpPr>
            <p:cNvPr id="15" name="正方形/長方形 14"/>
            <p:cNvSpPr/>
            <p:nvPr/>
          </p:nvSpPr>
          <p:spPr>
            <a:xfrm>
              <a:off x="-919162" y="-4370269"/>
              <a:ext cx="8884341" cy="45705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kumimoji="1" lang="ja-JP" altLang="en-US" dirty="0"/>
            </a:p>
          </p:txBody>
        </p:sp>
      </p:grpSp>
      <p:sp>
        <p:nvSpPr>
          <p:cNvPr id="3" name="下矢印 2"/>
          <p:cNvSpPr/>
          <p:nvPr/>
        </p:nvSpPr>
        <p:spPr>
          <a:xfrm>
            <a:off x="4409302" y="3177084"/>
            <a:ext cx="1087395" cy="1278094"/>
          </a:xfrm>
          <a:custGeom>
            <a:avLst/>
            <a:gdLst>
              <a:gd name="connsiteX0" fmla="*/ 0 w 1087395"/>
              <a:gd name="connsiteY0" fmla="*/ 440725 h 881449"/>
              <a:gd name="connsiteX1" fmla="*/ 271849 w 1087395"/>
              <a:gd name="connsiteY1" fmla="*/ 440725 h 881449"/>
              <a:gd name="connsiteX2" fmla="*/ 271849 w 1087395"/>
              <a:gd name="connsiteY2" fmla="*/ 0 h 881449"/>
              <a:gd name="connsiteX3" fmla="*/ 815546 w 1087395"/>
              <a:gd name="connsiteY3" fmla="*/ 0 h 881449"/>
              <a:gd name="connsiteX4" fmla="*/ 815546 w 1087395"/>
              <a:gd name="connsiteY4" fmla="*/ 440725 h 881449"/>
              <a:gd name="connsiteX5" fmla="*/ 1087395 w 1087395"/>
              <a:gd name="connsiteY5" fmla="*/ 440725 h 881449"/>
              <a:gd name="connsiteX6" fmla="*/ 543698 w 1087395"/>
              <a:gd name="connsiteY6" fmla="*/ 881449 h 881449"/>
              <a:gd name="connsiteX7" fmla="*/ 0 w 1087395"/>
              <a:gd name="connsiteY7" fmla="*/ 440725 h 881449"/>
              <a:gd name="connsiteX0" fmla="*/ 0 w 1087395"/>
              <a:gd name="connsiteY0" fmla="*/ 440725 h 881449"/>
              <a:gd name="connsiteX1" fmla="*/ 271849 w 1087395"/>
              <a:gd name="connsiteY1" fmla="*/ 440725 h 881449"/>
              <a:gd name="connsiteX2" fmla="*/ 815546 w 1087395"/>
              <a:gd name="connsiteY2" fmla="*/ 0 h 881449"/>
              <a:gd name="connsiteX3" fmla="*/ 815546 w 1087395"/>
              <a:gd name="connsiteY3" fmla="*/ 440725 h 881449"/>
              <a:gd name="connsiteX4" fmla="*/ 1087395 w 1087395"/>
              <a:gd name="connsiteY4" fmla="*/ 440725 h 881449"/>
              <a:gd name="connsiteX5" fmla="*/ 543698 w 1087395"/>
              <a:gd name="connsiteY5" fmla="*/ 881449 h 881449"/>
              <a:gd name="connsiteX6" fmla="*/ 0 w 1087395"/>
              <a:gd name="connsiteY6" fmla="*/ 440725 h 881449"/>
              <a:gd name="connsiteX0" fmla="*/ 0 w 1087395"/>
              <a:gd name="connsiteY0" fmla="*/ 531341 h 972065"/>
              <a:gd name="connsiteX1" fmla="*/ 271849 w 1087395"/>
              <a:gd name="connsiteY1" fmla="*/ 531341 h 972065"/>
              <a:gd name="connsiteX2" fmla="*/ 518984 w 1087395"/>
              <a:gd name="connsiteY2" fmla="*/ 0 h 972065"/>
              <a:gd name="connsiteX3" fmla="*/ 815546 w 1087395"/>
              <a:gd name="connsiteY3" fmla="*/ 531341 h 972065"/>
              <a:gd name="connsiteX4" fmla="*/ 1087395 w 1087395"/>
              <a:gd name="connsiteY4" fmla="*/ 531341 h 972065"/>
              <a:gd name="connsiteX5" fmla="*/ 543698 w 1087395"/>
              <a:gd name="connsiteY5" fmla="*/ 972065 h 972065"/>
              <a:gd name="connsiteX6" fmla="*/ 0 w 1087395"/>
              <a:gd name="connsiteY6" fmla="*/ 531341 h 972065"/>
              <a:gd name="connsiteX0" fmla="*/ 0 w 1087395"/>
              <a:gd name="connsiteY0" fmla="*/ 630195 h 1070919"/>
              <a:gd name="connsiteX1" fmla="*/ 271849 w 1087395"/>
              <a:gd name="connsiteY1" fmla="*/ 630195 h 1070919"/>
              <a:gd name="connsiteX2" fmla="*/ 535459 w 1087395"/>
              <a:gd name="connsiteY2" fmla="*/ 0 h 1070919"/>
              <a:gd name="connsiteX3" fmla="*/ 815546 w 1087395"/>
              <a:gd name="connsiteY3" fmla="*/ 630195 h 1070919"/>
              <a:gd name="connsiteX4" fmla="*/ 1087395 w 1087395"/>
              <a:gd name="connsiteY4" fmla="*/ 630195 h 1070919"/>
              <a:gd name="connsiteX5" fmla="*/ 543698 w 1087395"/>
              <a:gd name="connsiteY5" fmla="*/ 1070919 h 1070919"/>
              <a:gd name="connsiteX6" fmla="*/ 0 w 1087395"/>
              <a:gd name="connsiteY6" fmla="*/ 630195 h 107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7395" h="1070919">
                <a:moveTo>
                  <a:pt x="0" y="630195"/>
                </a:moveTo>
                <a:lnTo>
                  <a:pt x="271849" y="630195"/>
                </a:lnTo>
                <a:lnTo>
                  <a:pt x="535459" y="0"/>
                </a:lnTo>
                <a:lnTo>
                  <a:pt x="815546" y="630195"/>
                </a:lnTo>
                <a:lnTo>
                  <a:pt x="1087395" y="630195"/>
                </a:lnTo>
                <a:lnTo>
                  <a:pt x="543698" y="1070919"/>
                </a:lnTo>
                <a:lnTo>
                  <a:pt x="0" y="63019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681038" y="11747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ドローン専攻で目指す職業</a:t>
            </a:r>
            <a:endParaRPr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681038" y="1793878"/>
            <a:ext cx="8543925" cy="1731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映像撮影・制作</a:t>
            </a:r>
            <a:endParaRPr lang="en-US" altLang="ja-JP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販売</a:t>
            </a: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1975" y="1275504"/>
            <a:ext cx="3709987" cy="48272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いま</a:t>
            </a:r>
            <a:endParaRPr lang="ja-JP" altLang="en-US" sz="2400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61974" y="4062912"/>
            <a:ext cx="3709987" cy="48272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これから</a:t>
            </a:r>
            <a:endParaRPr lang="ja-JP" altLang="en-US" sz="2400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833437" y="4477261"/>
            <a:ext cx="8543925" cy="1256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様々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な分野にまたがる</a:t>
            </a:r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技術者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-1" y="5618329"/>
            <a:ext cx="9906001" cy="857973"/>
            <a:chOff x="-324637" y="5945499"/>
            <a:chExt cx="10257508" cy="888417"/>
          </a:xfrm>
        </p:grpSpPr>
        <p:pic>
          <p:nvPicPr>
            <p:cNvPr id="9" name="图片 1"/>
            <p:cNvPicPr>
              <a:picLocks noChangeAspect="1"/>
            </p:cNvPicPr>
            <p:nvPr/>
          </p:nvPicPr>
          <p:blipFill rotWithShape="1">
            <a:blip r:embed="rId3"/>
            <a:srcRect l="26133" b="66680"/>
            <a:stretch/>
          </p:blipFill>
          <p:spPr>
            <a:xfrm>
              <a:off x="-324637" y="5970758"/>
              <a:ext cx="3399725" cy="863158"/>
            </a:xfrm>
            <a:prstGeom prst="rect">
              <a:avLst/>
            </a:prstGeom>
          </p:spPr>
        </p:pic>
        <p:pic>
          <p:nvPicPr>
            <p:cNvPr id="10" name="图片 1"/>
            <p:cNvPicPr>
              <a:picLocks noChangeAspect="1"/>
            </p:cNvPicPr>
            <p:nvPr/>
          </p:nvPicPr>
          <p:blipFill rotWithShape="1">
            <a:blip r:embed="rId3"/>
            <a:srcRect l="26133" t="66628"/>
            <a:stretch/>
          </p:blipFill>
          <p:spPr>
            <a:xfrm>
              <a:off x="6533146" y="5945499"/>
              <a:ext cx="3399725" cy="864529"/>
            </a:xfrm>
            <a:prstGeom prst="rect">
              <a:avLst/>
            </a:prstGeom>
          </p:spPr>
        </p:pic>
        <p:pic>
          <p:nvPicPr>
            <p:cNvPr id="11" name="图片 1"/>
            <p:cNvPicPr>
              <a:picLocks noChangeAspect="1"/>
            </p:cNvPicPr>
            <p:nvPr/>
          </p:nvPicPr>
          <p:blipFill rotWithShape="1">
            <a:blip r:embed="rId3"/>
            <a:srcRect l="26133" t="33683" b="33328"/>
            <a:stretch/>
          </p:blipFill>
          <p:spPr>
            <a:xfrm>
              <a:off x="3106550" y="5970847"/>
              <a:ext cx="3399725" cy="854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2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</TotalTime>
  <Words>146</Words>
  <Application>Microsoft Office PowerPoint</Application>
  <PresentationFormat>A4 210 x 297 mm</PresentationFormat>
  <Paragraphs>39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ＭＳ Ｐゴシック</vt:lpstr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ドローンのすべてを学ぶ！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admin</dc:creator>
  <cp:lastModifiedBy>admin</cp:lastModifiedBy>
  <cp:revision>30</cp:revision>
  <dcterms:created xsi:type="dcterms:W3CDTF">2017-03-18T08:27:52Z</dcterms:created>
  <dcterms:modified xsi:type="dcterms:W3CDTF">2017-04-06T10:03:13Z</dcterms:modified>
</cp:coreProperties>
</file>