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DC19-9349-40BE-9697-2ED1D034EC97}" type="datetimeFigureOut">
              <a:rPr kumimoji="1" lang="ja-JP" altLang="en-US" smtClean="0"/>
              <a:t>2018/7/11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D604-6223-4D87-A154-C5AC1E9091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333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DC19-9349-40BE-9697-2ED1D034EC97}" type="datetimeFigureOut">
              <a:rPr kumimoji="1" lang="ja-JP" altLang="en-US" smtClean="0"/>
              <a:t>2018/7/11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D604-6223-4D87-A154-C5AC1E9091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331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DC19-9349-40BE-9697-2ED1D034EC97}" type="datetimeFigureOut">
              <a:rPr kumimoji="1" lang="ja-JP" altLang="en-US" smtClean="0"/>
              <a:t>2018/7/11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D604-6223-4D87-A154-C5AC1E9091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839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DC19-9349-40BE-9697-2ED1D034EC97}" type="datetimeFigureOut">
              <a:rPr kumimoji="1" lang="ja-JP" altLang="en-US" smtClean="0"/>
              <a:t>2018/7/11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D604-6223-4D87-A154-C5AC1E9091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087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DC19-9349-40BE-9697-2ED1D034EC97}" type="datetimeFigureOut">
              <a:rPr kumimoji="1" lang="ja-JP" altLang="en-US" smtClean="0"/>
              <a:t>2018/7/11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D604-6223-4D87-A154-C5AC1E9091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42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DC19-9349-40BE-9697-2ED1D034EC97}" type="datetimeFigureOut">
              <a:rPr kumimoji="1" lang="ja-JP" altLang="en-US" smtClean="0"/>
              <a:t>2018/7/11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D604-6223-4D87-A154-C5AC1E9091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25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DC19-9349-40BE-9697-2ED1D034EC97}" type="datetimeFigureOut">
              <a:rPr kumimoji="1" lang="ja-JP" altLang="en-US" smtClean="0"/>
              <a:t>2018/7/11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D604-6223-4D87-A154-C5AC1E9091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64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DC19-9349-40BE-9697-2ED1D034EC97}" type="datetimeFigureOut">
              <a:rPr kumimoji="1" lang="ja-JP" altLang="en-US" smtClean="0"/>
              <a:t>2018/7/11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D604-6223-4D87-A154-C5AC1E9091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84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DC19-9349-40BE-9697-2ED1D034EC97}" type="datetimeFigureOut">
              <a:rPr kumimoji="1" lang="ja-JP" altLang="en-US" smtClean="0"/>
              <a:t>2018/7/11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D604-6223-4D87-A154-C5AC1E9091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077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DC19-9349-40BE-9697-2ED1D034EC97}" type="datetimeFigureOut">
              <a:rPr kumimoji="1" lang="ja-JP" altLang="en-US" smtClean="0"/>
              <a:t>2018/7/11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D604-6223-4D87-A154-C5AC1E9091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601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DC19-9349-40BE-9697-2ED1D034EC97}" type="datetimeFigureOut">
              <a:rPr kumimoji="1" lang="ja-JP" altLang="en-US" smtClean="0"/>
              <a:t>2018/7/11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D604-6223-4D87-A154-C5AC1E9091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36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9DC19-9349-40BE-9697-2ED1D034EC97}" type="datetimeFigureOut">
              <a:rPr kumimoji="1" lang="ja-JP" altLang="en-US" smtClean="0"/>
              <a:t>2018/7/11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4D604-6223-4D87-A154-C5AC1E9091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367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kata\Desktop\キャプチャ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85250" cy="525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143538" y="3740901"/>
            <a:ext cx="2160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/>
              <a:t>3</a:t>
            </a:r>
            <a:endParaRPr kumimoji="1" lang="ja-JP" altLang="en-US" sz="1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91610" y="2444463"/>
            <a:ext cx="2160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/>
              <a:t>2</a:t>
            </a:r>
            <a:endParaRPr kumimoji="1" lang="ja-JP" altLang="en-US" sz="1400" dirty="0"/>
          </a:p>
        </p:txBody>
      </p:sp>
      <p:sp>
        <p:nvSpPr>
          <p:cNvPr id="4" name="円/楕円 3"/>
          <p:cNvSpPr/>
          <p:nvPr/>
        </p:nvSpPr>
        <p:spPr>
          <a:xfrm>
            <a:off x="6499584" y="4221088"/>
            <a:ext cx="216024" cy="216024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4716016" y="2780928"/>
            <a:ext cx="216024" cy="216024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4298826" y="3510533"/>
            <a:ext cx="216024" cy="216024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68616" y="3861048"/>
            <a:ext cx="2160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/>
              <a:t>1</a:t>
            </a:r>
            <a:endParaRPr kumimoji="1" lang="ja-JP" altLang="en-US" sz="1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290587" y="179348"/>
            <a:ext cx="8601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室蘭工大白老実験場　</a:t>
            </a:r>
            <a:r>
              <a:rPr lang="en-US" altLang="ja-JP" dirty="0" smtClean="0"/>
              <a:t>2018</a:t>
            </a:r>
            <a:r>
              <a:rPr lang="ja-JP" altLang="en-US" dirty="0" smtClean="0"/>
              <a:t>年</a:t>
            </a:r>
            <a:r>
              <a:rPr lang="en-US" altLang="ja-JP" dirty="0"/>
              <a:t>7</a:t>
            </a:r>
            <a:r>
              <a:rPr lang="ja-JP" altLang="en-US" dirty="0" smtClean="0"/>
              <a:t>月</a:t>
            </a:r>
            <a:r>
              <a:rPr lang="en-US" altLang="ja-JP" dirty="0" smtClean="0"/>
              <a:t>25</a:t>
            </a:r>
            <a:r>
              <a:rPr lang="ja-JP" altLang="en-US" dirty="0" smtClean="0"/>
              <a:t>日　アクセス</a:t>
            </a:r>
            <a:endParaRPr lang="ja-JP" altLang="en-US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989530" y="2460334"/>
            <a:ext cx="1944216" cy="70466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176808" y="3289272"/>
            <a:ext cx="156966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室蘭</a:t>
            </a:r>
            <a:r>
              <a:rPr lang="ja-JP" altLang="en-US" dirty="0">
                <a:solidFill>
                  <a:schemeClr val="bg1"/>
                </a:solidFill>
              </a:rPr>
              <a:t>工業大学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lang="ja-JP" altLang="en-US" dirty="0" smtClean="0">
                <a:solidFill>
                  <a:schemeClr val="bg1"/>
                </a:solidFill>
              </a:rPr>
              <a:t>白老実験場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283968" y="239658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×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995936" y="2171475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×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696621" y="196877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×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330914" y="4365104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×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156176" y="4633972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×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012160" y="4922004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×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419872" y="177281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×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242682" y="2636912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×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923928" y="249289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×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707904" y="2276872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×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386698" y="362586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×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674730" y="398590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×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827130" y="448995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×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979530" y="506602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×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250794" y="542606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×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754850" y="537321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×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83288" y="5809700"/>
            <a:ext cx="8609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 smtClean="0"/>
              <a:t>カーナビ等で「白老滑空場」を指定．</a:t>
            </a:r>
            <a:endParaRPr lang="en-US" altLang="ja-JP" sz="1200" b="1" dirty="0" smtClean="0"/>
          </a:p>
          <a:p>
            <a:r>
              <a:rPr lang="ja-JP" altLang="en-US" sz="1200" b="1" dirty="0" smtClean="0"/>
              <a:t>１の「かっくうじょう橋」を渡り，</a:t>
            </a:r>
            <a:r>
              <a:rPr lang="ja-JP" altLang="en-US" sz="1200" b="1" dirty="0"/>
              <a:t>２</a:t>
            </a:r>
            <a:r>
              <a:rPr lang="ja-JP" altLang="en-US" sz="1200" b="1" dirty="0" smtClean="0"/>
              <a:t>の地点で左折してください（誘導員がいます）．</a:t>
            </a:r>
            <a:endParaRPr lang="en-US" altLang="ja-JP" sz="1200" b="1" dirty="0" smtClean="0"/>
          </a:p>
          <a:p>
            <a:r>
              <a:rPr lang="ja-JP" altLang="en-US" sz="1200" b="1" dirty="0" smtClean="0"/>
              <a:t>３のゲート前でご記帳をお願いします（誘導員がいます）．</a:t>
            </a:r>
            <a:endParaRPr lang="en-US" altLang="ja-JP" sz="1200" b="1" dirty="0" smtClean="0"/>
          </a:p>
          <a:p>
            <a:r>
              <a:rPr lang="ja-JP" altLang="en-US" sz="1200" b="1" dirty="0" smtClean="0"/>
              <a:t>Ｘの道路は通行しないでください</a:t>
            </a:r>
            <a:endParaRPr lang="ja-JP" altLang="en-US" sz="1200" b="1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259632" y="2230388"/>
            <a:ext cx="146706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300m</a:t>
            </a:r>
            <a:r>
              <a:rPr lang="ja-JP" altLang="en-US" sz="1200" dirty="0" smtClean="0"/>
              <a:t>高速走行軌道</a:t>
            </a:r>
            <a:endParaRPr kumimoji="1" lang="ja-JP" altLang="en-US" sz="1200" dirty="0"/>
          </a:p>
        </p:txBody>
      </p:sp>
      <p:sp>
        <p:nvSpPr>
          <p:cNvPr id="7" name="下矢印 6"/>
          <p:cNvSpPr/>
          <p:nvPr/>
        </p:nvSpPr>
        <p:spPr>
          <a:xfrm>
            <a:off x="2051720" y="2507387"/>
            <a:ext cx="216024" cy="305279"/>
          </a:xfrm>
          <a:prstGeom prst="down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854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kata\Desktop\キャプチャ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4540"/>
            <a:ext cx="8144584" cy="41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699792" y="770220"/>
            <a:ext cx="177805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予想停止位置（</a:t>
            </a:r>
            <a:r>
              <a:rPr lang="en-US" altLang="ja-JP" sz="1200" dirty="0" smtClean="0"/>
              <a:t>X=230m</a:t>
            </a:r>
            <a:r>
              <a:rPr lang="ja-JP" altLang="en-US" sz="1200" dirty="0" smtClean="0"/>
              <a:t>）</a:t>
            </a:r>
            <a:endParaRPr kumimoji="1" lang="ja-JP" altLang="en-US" sz="1200" dirty="0"/>
          </a:p>
        </p:txBody>
      </p:sp>
      <p:cxnSp>
        <p:nvCxnSpPr>
          <p:cNvPr id="5" name="直線矢印コネクタ 4"/>
          <p:cNvCxnSpPr/>
          <p:nvPr/>
        </p:nvCxnSpPr>
        <p:spPr>
          <a:xfrm flipH="1">
            <a:off x="6973695" y="2492896"/>
            <a:ext cx="360040" cy="537959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6516216" y="2215897"/>
            <a:ext cx="141901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 smtClean="0"/>
              <a:t>スタート点（</a:t>
            </a:r>
            <a:r>
              <a:rPr lang="en-US" altLang="ja-JP" sz="1200" dirty="0" smtClean="0"/>
              <a:t>X=0m</a:t>
            </a:r>
            <a:r>
              <a:rPr lang="ja-JP" altLang="en-US" sz="1200" dirty="0" smtClean="0"/>
              <a:t>）</a:t>
            </a:r>
            <a:endParaRPr kumimoji="1" lang="ja-JP" altLang="en-US" sz="1200" dirty="0"/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2250183" y="908719"/>
            <a:ext cx="449609" cy="407479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369335" y="4843026"/>
            <a:ext cx="85231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/>
              <a:t>12:30</a:t>
            </a:r>
            <a:r>
              <a:rPr lang="ja-JP" altLang="en-US" sz="1200" b="1" dirty="0" smtClean="0"/>
              <a:t>から</a:t>
            </a:r>
            <a:r>
              <a:rPr lang="en-US" altLang="ja-JP" sz="1200" b="1" dirty="0" smtClean="0"/>
              <a:t>14:00</a:t>
            </a:r>
            <a:r>
              <a:rPr lang="ja-JP" altLang="en-US" sz="1200" b="1" dirty="0" err="1" smtClean="0"/>
              <a:t>まで</a:t>
            </a:r>
            <a:r>
              <a:rPr kumimoji="1" lang="ja-JP" altLang="en-US" sz="1200" b="1" dirty="0" smtClean="0"/>
              <a:t>入場可能時間．　　　走行終了後場内規制解除～</a:t>
            </a:r>
            <a:r>
              <a:rPr kumimoji="1" lang="en-US" altLang="ja-JP" sz="1200" b="1" dirty="0" smtClean="0"/>
              <a:t>17:00</a:t>
            </a:r>
            <a:r>
              <a:rPr kumimoji="1" lang="ja-JP" altLang="en-US" sz="1200" b="1" dirty="0" smtClean="0"/>
              <a:t>　</a:t>
            </a:r>
            <a:r>
              <a:rPr lang="ja-JP" altLang="en-US" sz="1200" b="1" dirty="0" smtClean="0"/>
              <a:t>退場可能時間</a:t>
            </a:r>
            <a:endParaRPr kumimoji="1" lang="en-US" altLang="ja-JP" sz="1200" b="1" dirty="0" smtClean="0"/>
          </a:p>
          <a:p>
            <a:endParaRPr kumimoji="1" lang="en-US" altLang="ja-JP" sz="1200" b="1" dirty="0" smtClean="0"/>
          </a:p>
          <a:p>
            <a:r>
              <a:rPr kumimoji="1" lang="ja-JP" altLang="en-US" sz="1200" b="1" dirty="0" smtClean="0"/>
              <a:t>入場後，場内誘導員の指示に従って，</a:t>
            </a:r>
            <a:r>
              <a:rPr kumimoji="1" lang="en-US" altLang="ja-JP" sz="1200" b="1" dirty="0" smtClean="0"/>
              <a:t>4,</a:t>
            </a:r>
            <a:r>
              <a:rPr lang="en-US" altLang="ja-JP" sz="1200" b="1" dirty="0"/>
              <a:t>5</a:t>
            </a:r>
            <a:r>
              <a:rPr lang="ja-JP" altLang="en-US" sz="1200" b="1" dirty="0" smtClean="0"/>
              <a:t>の</a:t>
            </a:r>
            <a:r>
              <a:rPr kumimoji="1" lang="ja-JP" altLang="en-US" sz="1200" b="1" dirty="0" smtClean="0"/>
              <a:t>青色エリアに駐車願います．</a:t>
            </a:r>
            <a:endParaRPr kumimoji="1" lang="en-US" altLang="ja-JP" sz="1200" b="1" dirty="0" smtClean="0"/>
          </a:p>
          <a:p>
            <a:r>
              <a:rPr lang="en-US" altLang="ja-JP" sz="1200" b="1" dirty="0"/>
              <a:t>13:00</a:t>
            </a:r>
            <a:r>
              <a:rPr lang="ja-JP" altLang="en-US" sz="1200" b="1" dirty="0" smtClean="0"/>
              <a:t>より</a:t>
            </a:r>
            <a:r>
              <a:rPr lang="en-US" altLang="ja-JP" sz="1200" b="1" dirty="0" smtClean="0"/>
              <a:t>6</a:t>
            </a:r>
            <a:r>
              <a:rPr lang="ja-JP" altLang="en-US" sz="1200" b="1" dirty="0" smtClean="0"/>
              <a:t>のエリアで報道関係者向けの試験概要説明を行います．</a:t>
            </a:r>
            <a:r>
              <a:rPr lang="en-US" altLang="ja-JP" sz="1200" b="1" dirty="0" smtClean="0"/>
              <a:t>13:45</a:t>
            </a:r>
            <a:r>
              <a:rPr lang="ja-JP" altLang="en-US" sz="1200" b="1" dirty="0" smtClean="0"/>
              <a:t>に</a:t>
            </a:r>
            <a:r>
              <a:rPr lang="en-US" altLang="ja-JP" sz="1200" b="1" dirty="0"/>
              <a:t>7</a:t>
            </a:r>
            <a:r>
              <a:rPr lang="ja-JP" altLang="en-US" sz="1200" b="1" dirty="0" smtClean="0"/>
              <a:t>の地点に移動</a:t>
            </a:r>
            <a:r>
              <a:rPr lang="ja-JP" altLang="en-US" sz="1200" b="1" smtClean="0"/>
              <a:t>し</a:t>
            </a:r>
            <a:r>
              <a:rPr lang="ja-JP" altLang="en-US" sz="1200" b="1" smtClean="0"/>
              <a:t>走行前</a:t>
            </a:r>
            <a:r>
              <a:rPr lang="ja-JP" altLang="en-US" sz="1200" b="1"/>
              <a:t>の</a:t>
            </a:r>
            <a:r>
              <a:rPr lang="ja-JP" altLang="en-US" sz="1200" b="1" smtClean="0"/>
              <a:t>台車を見学します．</a:t>
            </a:r>
            <a:endParaRPr lang="en-US" altLang="ja-JP" sz="1200" b="1" dirty="0" smtClean="0"/>
          </a:p>
          <a:p>
            <a:r>
              <a:rPr lang="en-US" altLang="ja-JP" sz="1200" b="1" dirty="0"/>
              <a:t>14:00</a:t>
            </a:r>
            <a:r>
              <a:rPr lang="ja-JP" altLang="en-US" sz="1200" b="1" dirty="0"/>
              <a:t>～走行</a:t>
            </a:r>
            <a:r>
              <a:rPr lang="ja-JP" altLang="en-US" sz="1200" b="1" dirty="0" smtClean="0"/>
              <a:t>終了後</a:t>
            </a:r>
            <a:r>
              <a:rPr lang="en-US" altLang="ja-JP" sz="1200" b="1" dirty="0" smtClean="0"/>
              <a:t>,</a:t>
            </a:r>
            <a:r>
              <a:rPr lang="ja-JP" altLang="en-US" sz="1200" b="1" dirty="0" smtClean="0"/>
              <a:t>場内</a:t>
            </a:r>
            <a:r>
              <a:rPr lang="ja-JP" altLang="en-US" sz="1200" b="1" dirty="0"/>
              <a:t>規制解除までは</a:t>
            </a:r>
            <a:r>
              <a:rPr lang="ja-JP" altLang="en-US" sz="1200" b="1" u="sng" dirty="0">
                <a:solidFill>
                  <a:srgbClr val="FF0000"/>
                </a:solidFill>
              </a:rPr>
              <a:t>上記赤枠</a:t>
            </a:r>
            <a:r>
              <a:rPr lang="ja-JP" altLang="en-US" sz="1200" b="1" u="sng" dirty="0" smtClean="0">
                <a:solidFill>
                  <a:srgbClr val="FF0000"/>
                </a:solidFill>
              </a:rPr>
              <a:t>の規制エリア</a:t>
            </a:r>
            <a:r>
              <a:rPr lang="ja-JP" altLang="en-US" sz="1200" b="1" u="sng" dirty="0">
                <a:solidFill>
                  <a:srgbClr val="FF0000"/>
                </a:solidFill>
              </a:rPr>
              <a:t>から出ないでください（場内規制）</a:t>
            </a:r>
            <a:r>
              <a:rPr lang="ja-JP" altLang="en-US" sz="1200" b="1" dirty="0" smtClean="0"/>
              <a:t>．</a:t>
            </a:r>
            <a:endParaRPr lang="en-US" altLang="ja-JP" sz="1200" b="1" dirty="0" smtClean="0"/>
          </a:p>
          <a:p>
            <a:r>
              <a:rPr lang="en-US" altLang="ja-JP" sz="1200" b="1" dirty="0" smtClean="0"/>
              <a:t>8</a:t>
            </a:r>
            <a:r>
              <a:rPr lang="ja-JP" altLang="en-US" sz="1200" b="1" dirty="0" smtClean="0"/>
              <a:t>の黄緑色のエリアが撮影</a:t>
            </a:r>
            <a:r>
              <a:rPr lang="ja-JP" altLang="en-US" sz="1200" b="1" dirty="0"/>
              <a:t>・</a:t>
            </a:r>
            <a:r>
              <a:rPr lang="ja-JP" altLang="en-US" sz="1200" b="1" dirty="0" smtClean="0"/>
              <a:t>見学に適しています．</a:t>
            </a:r>
            <a:endParaRPr lang="en-US" altLang="ja-JP" sz="1200" b="1" dirty="0"/>
          </a:p>
          <a:p>
            <a:r>
              <a:rPr kumimoji="1" lang="ja-JP" altLang="en-US" sz="1200" b="1" dirty="0" smtClean="0"/>
              <a:t>手洗いはご自由にお使いください</a:t>
            </a:r>
            <a:r>
              <a:rPr lang="ja-JP" altLang="en-US" sz="1200" b="1" dirty="0"/>
              <a:t>． （場内規制時間帯も利用可能）</a:t>
            </a:r>
            <a:endParaRPr kumimoji="1" lang="en-US" altLang="ja-JP" sz="1200" b="1" dirty="0" smtClean="0"/>
          </a:p>
          <a:p>
            <a:r>
              <a:rPr kumimoji="1" lang="en-US" altLang="ja-JP" sz="1200" b="1" dirty="0" smtClean="0"/>
              <a:t>×</a:t>
            </a:r>
            <a:r>
              <a:rPr kumimoji="1" lang="ja-JP" altLang="en-US" sz="1200" b="1" dirty="0" smtClean="0"/>
              <a:t>の通路は通行しないでください．また，</a:t>
            </a:r>
            <a:r>
              <a:rPr lang="ja-JP" altLang="en-US" sz="1200" b="1" dirty="0" smtClean="0"/>
              <a:t>プレハブ小屋（計測制御室）への入室はご遠慮ください</a:t>
            </a:r>
            <a:endParaRPr lang="en-US" altLang="ja-JP" sz="1200" b="1" dirty="0" smtClean="0"/>
          </a:p>
          <a:p>
            <a:r>
              <a:rPr kumimoji="1" lang="ja-JP" altLang="en-US" sz="1200" b="1" dirty="0"/>
              <a:t>規制</a:t>
            </a:r>
            <a:r>
              <a:rPr kumimoji="1" lang="ja-JP" altLang="en-US" sz="1200" b="1" dirty="0" smtClean="0"/>
              <a:t>エリア外（例えば上図白斜線のエリア）への撮影機材配置は可能です．</a:t>
            </a:r>
            <a:r>
              <a:rPr kumimoji="1" lang="en-US" altLang="ja-JP" sz="1200" b="1" dirty="0" smtClean="0"/>
              <a:t>12:30-14:00</a:t>
            </a:r>
            <a:r>
              <a:rPr lang="ja-JP" altLang="en-US" sz="1200" b="1" dirty="0" smtClean="0"/>
              <a:t>の間</a:t>
            </a:r>
            <a:r>
              <a:rPr kumimoji="1" lang="ja-JP" altLang="en-US" sz="1200" b="1" dirty="0" smtClean="0"/>
              <a:t>に配置し，走行時は規制エリア内からの遠隔操作としてください．なお，軌道脇の</a:t>
            </a:r>
            <a:r>
              <a:rPr lang="ja-JP" altLang="en-US" sz="1200" b="1" dirty="0" smtClean="0"/>
              <a:t>通行路上（黒線）には機材を配置しないでください．</a:t>
            </a:r>
            <a:endParaRPr kumimoji="1" lang="en-US" altLang="ja-JP" sz="1200" b="1" dirty="0" smtClean="0"/>
          </a:p>
        </p:txBody>
      </p:sp>
      <p:sp>
        <p:nvSpPr>
          <p:cNvPr id="9" name="正方形/長方形 8"/>
          <p:cNvSpPr/>
          <p:nvPr/>
        </p:nvSpPr>
        <p:spPr>
          <a:xfrm>
            <a:off x="290587" y="179348"/>
            <a:ext cx="8601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室蘭工大白老実験場　</a:t>
            </a:r>
            <a:r>
              <a:rPr lang="en-US" altLang="ja-JP" dirty="0" smtClean="0"/>
              <a:t>2018</a:t>
            </a:r>
            <a:r>
              <a:rPr lang="ja-JP" altLang="en-US" dirty="0" smtClean="0"/>
              <a:t>年</a:t>
            </a:r>
            <a:r>
              <a:rPr lang="en-US" altLang="ja-JP" dirty="0"/>
              <a:t>7</a:t>
            </a:r>
            <a:r>
              <a:rPr lang="ja-JP" altLang="en-US" dirty="0" smtClean="0"/>
              <a:t>月</a:t>
            </a:r>
            <a:r>
              <a:rPr lang="en-US" altLang="ja-JP" dirty="0" smtClean="0"/>
              <a:t>25</a:t>
            </a:r>
            <a:r>
              <a:rPr lang="ja-JP" altLang="en-US" dirty="0" smtClean="0"/>
              <a:t>日　場内案内図</a:t>
            </a:r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85672" y="3528119"/>
            <a:ext cx="2160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/>
              <a:t>6</a:t>
            </a:r>
            <a:endParaRPr kumimoji="1" lang="ja-JP" altLang="en-US" sz="1400" dirty="0"/>
          </a:p>
        </p:txBody>
      </p:sp>
      <p:sp>
        <p:nvSpPr>
          <p:cNvPr id="12" name="フリーフォーム 11"/>
          <p:cNvSpPr/>
          <p:nvPr/>
        </p:nvSpPr>
        <p:spPr>
          <a:xfrm>
            <a:off x="1234440" y="1668780"/>
            <a:ext cx="617220" cy="647700"/>
          </a:xfrm>
          <a:custGeom>
            <a:avLst/>
            <a:gdLst>
              <a:gd name="connsiteX0" fmla="*/ 617220 w 617220"/>
              <a:gd name="connsiteY0" fmla="*/ 160020 h 647700"/>
              <a:gd name="connsiteX1" fmla="*/ 327660 w 617220"/>
              <a:gd name="connsiteY1" fmla="*/ 0 h 647700"/>
              <a:gd name="connsiteX2" fmla="*/ 0 w 617220"/>
              <a:gd name="connsiteY2" fmla="*/ 487680 h 647700"/>
              <a:gd name="connsiteX3" fmla="*/ 281940 w 617220"/>
              <a:gd name="connsiteY3" fmla="*/ 647700 h 647700"/>
              <a:gd name="connsiteX4" fmla="*/ 617220 w 617220"/>
              <a:gd name="connsiteY4" fmla="*/ 16002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220" h="647700">
                <a:moveTo>
                  <a:pt x="617220" y="160020"/>
                </a:moveTo>
                <a:lnTo>
                  <a:pt x="327660" y="0"/>
                </a:lnTo>
                <a:lnTo>
                  <a:pt x="0" y="487680"/>
                </a:lnTo>
                <a:lnTo>
                  <a:pt x="281940" y="647700"/>
                </a:lnTo>
                <a:lnTo>
                  <a:pt x="617220" y="16002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>
            <a:off x="1524000" y="2781300"/>
            <a:ext cx="617220" cy="464820"/>
          </a:xfrm>
          <a:custGeom>
            <a:avLst/>
            <a:gdLst>
              <a:gd name="connsiteX0" fmla="*/ 60960 w 617220"/>
              <a:gd name="connsiteY0" fmla="*/ 0 h 464820"/>
              <a:gd name="connsiteX1" fmla="*/ 0 w 617220"/>
              <a:gd name="connsiteY1" fmla="*/ 60960 h 464820"/>
              <a:gd name="connsiteX2" fmla="*/ 327660 w 617220"/>
              <a:gd name="connsiteY2" fmla="*/ 381000 h 464820"/>
              <a:gd name="connsiteX3" fmla="*/ 617220 w 617220"/>
              <a:gd name="connsiteY3" fmla="*/ 464820 h 464820"/>
              <a:gd name="connsiteX4" fmla="*/ 617220 w 617220"/>
              <a:gd name="connsiteY4" fmla="*/ 396240 h 464820"/>
              <a:gd name="connsiteX5" fmla="*/ 373380 w 617220"/>
              <a:gd name="connsiteY5" fmla="*/ 312420 h 464820"/>
              <a:gd name="connsiteX6" fmla="*/ 60960 w 617220"/>
              <a:gd name="connsiteY6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20" h="464820">
                <a:moveTo>
                  <a:pt x="60960" y="0"/>
                </a:moveTo>
                <a:lnTo>
                  <a:pt x="0" y="60960"/>
                </a:lnTo>
                <a:lnTo>
                  <a:pt x="327660" y="381000"/>
                </a:lnTo>
                <a:lnTo>
                  <a:pt x="617220" y="464820"/>
                </a:lnTo>
                <a:lnTo>
                  <a:pt x="617220" y="396240"/>
                </a:lnTo>
                <a:lnTo>
                  <a:pt x="373380" y="312420"/>
                </a:lnTo>
                <a:lnTo>
                  <a:pt x="6096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>
            <a:off x="4884420" y="3215640"/>
            <a:ext cx="792480" cy="289560"/>
          </a:xfrm>
          <a:custGeom>
            <a:avLst/>
            <a:gdLst>
              <a:gd name="connsiteX0" fmla="*/ 792480 w 792480"/>
              <a:gd name="connsiteY0" fmla="*/ 205740 h 289560"/>
              <a:gd name="connsiteX1" fmla="*/ 754380 w 792480"/>
              <a:gd name="connsiteY1" fmla="*/ 289560 h 289560"/>
              <a:gd name="connsiteX2" fmla="*/ 0 w 792480"/>
              <a:gd name="connsiteY2" fmla="*/ 106680 h 289560"/>
              <a:gd name="connsiteX3" fmla="*/ 38100 w 792480"/>
              <a:gd name="connsiteY3" fmla="*/ 0 h 289560"/>
              <a:gd name="connsiteX4" fmla="*/ 792480 w 792480"/>
              <a:gd name="connsiteY4" fmla="*/ 20574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480" h="289560">
                <a:moveTo>
                  <a:pt x="792480" y="205740"/>
                </a:moveTo>
                <a:lnTo>
                  <a:pt x="754380" y="289560"/>
                </a:lnTo>
                <a:lnTo>
                  <a:pt x="0" y="106680"/>
                </a:lnTo>
                <a:lnTo>
                  <a:pt x="38100" y="0"/>
                </a:lnTo>
                <a:lnTo>
                  <a:pt x="792480" y="20574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6842760" y="3108960"/>
            <a:ext cx="251460" cy="160020"/>
          </a:xfrm>
          <a:custGeom>
            <a:avLst/>
            <a:gdLst>
              <a:gd name="connsiteX0" fmla="*/ 30480 w 251460"/>
              <a:gd name="connsiteY0" fmla="*/ 0 h 160020"/>
              <a:gd name="connsiteX1" fmla="*/ 0 w 251460"/>
              <a:gd name="connsiteY1" fmla="*/ 83820 h 160020"/>
              <a:gd name="connsiteX2" fmla="*/ 76200 w 251460"/>
              <a:gd name="connsiteY2" fmla="*/ 91440 h 160020"/>
              <a:gd name="connsiteX3" fmla="*/ 236220 w 251460"/>
              <a:gd name="connsiteY3" fmla="*/ 160020 h 160020"/>
              <a:gd name="connsiteX4" fmla="*/ 251460 w 251460"/>
              <a:gd name="connsiteY4" fmla="*/ 83820 h 160020"/>
              <a:gd name="connsiteX5" fmla="*/ 30480 w 251460"/>
              <a:gd name="connsiteY5" fmla="*/ 0 h 16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460" h="160020">
                <a:moveTo>
                  <a:pt x="30480" y="0"/>
                </a:moveTo>
                <a:lnTo>
                  <a:pt x="0" y="83820"/>
                </a:lnTo>
                <a:lnTo>
                  <a:pt x="76200" y="91440"/>
                </a:lnTo>
                <a:lnTo>
                  <a:pt x="236220" y="160020"/>
                </a:lnTo>
                <a:lnTo>
                  <a:pt x="251460" y="83820"/>
                </a:lnTo>
                <a:lnTo>
                  <a:pt x="30480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3710940" y="3154680"/>
            <a:ext cx="220980" cy="190500"/>
          </a:xfrm>
          <a:custGeom>
            <a:avLst/>
            <a:gdLst>
              <a:gd name="connsiteX0" fmla="*/ 76200 w 220980"/>
              <a:gd name="connsiteY0" fmla="*/ 0 h 190500"/>
              <a:gd name="connsiteX1" fmla="*/ 0 w 220980"/>
              <a:gd name="connsiteY1" fmla="*/ 99060 h 190500"/>
              <a:gd name="connsiteX2" fmla="*/ 144780 w 220980"/>
              <a:gd name="connsiteY2" fmla="*/ 190500 h 190500"/>
              <a:gd name="connsiteX3" fmla="*/ 220980 w 220980"/>
              <a:gd name="connsiteY3" fmla="*/ 76200 h 190500"/>
              <a:gd name="connsiteX4" fmla="*/ 76200 w 220980"/>
              <a:gd name="connsiteY4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" h="190500">
                <a:moveTo>
                  <a:pt x="76200" y="0"/>
                </a:moveTo>
                <a:lnTo>
                  <a:pt x="0" y="99060"/>
                </a:lnTo>
                <a:lnTo>
                  <a:pt x="144780" y="190500"/>
                </a:lnTo>
                <a:lnTo>
                  <a:pt x="22098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3589020" y="2872740"/>
            <a:ext cx="2202180" cy="754380"/>
          </a:xfrm>
          <a:custGeom>
            <a:avLst/>
            <a:gdLst>
              <a:gd name="connsiteX0" fmla="*/ 281940 w 2202180"/>
              <a:gd name="connsiteY0" fmla="*/ 0 h 754380"/>
              <a:gd name="connsiteX1" fmla="*/ 0 w 2202180"/>
              <a:gd name="connsiteY1" fmla="*/ 502920 h 754380"/>
              <a:gd name="connsiteX2" fmla="*/ 426720 w 2202180"/>
              <a:gd name="connsiteY2" fmla="*/ 754380 h 754380"/>
              <a:gd name="connsiteX3" fmla="*/ 518160 w 2202180"/>
              <a:gd name="connsiteY3" fmla="*/ 579120 h 754380"/>
              <a:gd name="connsiteX4" fmla="*/ 2186940 w 2202180"/>
              <a:gd name="connsiteY4" fmla="*/ 693420 h 754380"/>
              <a:gd name="connsiteX5" fmla="*/ 2202180 w 2202180"/>
              <a:gd name="connsiteY5" fmla="*/ 541020 h 754380"/>
              <a:gd name="connsiteX6" fmla="*/ 281940 w 2202180"/>
              <a:gd name="connsiteY6" fmla="*/ 0 h 75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2180" h="754380">
                <a:moveTo>
                  <a:pt x="281940" y="0"/>
                </a:moveTo>
                <a:lnTo>
                  <a:pt x="0" y="502920"/>
                </a:lnTo>
                <a:lnTo>
                  <a:pt x="426720" y="754380"/>
                </a:lnTo>
                <a:lnTo>
                  <a:pt x="518160" y="579120"/>
                </a:lnTo>
                <a:lnTo>
                  <a:pt x="2186940" y="693420"/>
                </a:lnTo>
                <a:lnTo>
                  <a:pt x="2202180" y="541020"/>
                </a:lnTo>
                <a:lnTo>
                  <a:pt x="28194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522852" y="1423600"/>
            <a:ext cx="177805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開傘位置（</a:t>
            </a:r>
            <a:r>
              <a:rPr lang="en-US" altLang="ja-JP" sz="1200" dirty="0" smtClean="0"/>
              <a:t>X=150m</a:t>
            </a:r>
            <a:r>
              <a:rPr lang="ja-JP" altLang="en-US" sz="1200" dirty="0" smtClean="0"/>
              <a:t>付近）</a:t>
            </a:r>
            <a:endParaRPr kumimoji="1" lang="ja-JP" altLang="en-US" sz="1200" dirty="0"/>
          </a:p>
        </p:txBody>
      </p:sp>
      <p:cxnSp>
        <p:nvCxnSpPr>
          <p:cNvPr id="23" name="直線矢印コネクタ 22"/>
          <p:cNvCxnSpPr/>
          <p:nvPr/>
        </p:nvCxnSpPr>
        <p:spPr>
          <a:xfrm flipH="1">
            <a:off x="4068879" y="1615377"/>
            <a:ext cx="449609" cy="407479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728394" y="812601"/>
            <a:ext cx="6291878" cy="229635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899592" y="598556"/>
            <a:ext cx="146706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300m</a:t>
            </a:r>
            <a:r>
              <a:rPr lang="ja-JP" altLang="en-US" sz="1200" dirty="0" smtClean="0"/>
              <a:t>高速走行軌道</a:t>
            </a:r>
            <a:endParaRPr kumimoji="1" lang="ja-JP" altLang="en-US" sz="1200" dirty="0"/>
          </a:p>
        </p:txBody>
      </p:sp>
      <p:sp>
        <p:nvSpPr>
          <p:cNvPr id="27" name="下矢印 26"/>
          <p:cNvSpPr/>
          <p:nvPr/>
        </p:nvSpPr>
        <p:spPr>
          <a:xfrm>
            <a:off x="1835696" y="875555"/>
            <a:ext cx="216024" cy="305279"/>
          </a:xfrm>
          <a:prstGeom prst="downArrow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矢印コネクタ 27"/>
          <p:cNvCxnSpPr>
            <a:stCxn id="11" idx="1"/>
          </p:cNvCxnSpPr>
          <p:nvPr/>
        </p:nvCxnSpPr>
        <p:spPr>
          <a:xfrm flipH="1" flipV="1">
            <a:off x="3931920" y="3345180"/>
            <a:ext cx="253752" cy="33682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6878196" y="3617625"/>
            <a:ext cx="2160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/>
              <a:t>7</a:t>
            </a:r>
            <a:endParaRPr kumimoji="1" lang="ja-JP" altLang="en-US" sz="1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915090" y="333782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×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668344" y="314096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×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380312" y="2996952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×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236296" y="278092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×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378586" y="2564904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×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059832" y="2348880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×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627784" y="213285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×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267744" y="196967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bg1"/>
                </a:solidFill>
              </a:rPr>
              <a:t>×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cxnSp>
        <p:nvCxnSpPr>
          <p:cNvPr id="39" name="直線矢印コネクタ 38"/>
          <p:cNvCxnSpPr>
            <a:stCxn id="30" idx="0"/>
          </p:cNvCxnSpPr>
          <p:nvPr/>
        </p:nvCxnSpPr>
        <p:spPr>
          <a:xfrm flipH="1" flipV="1">
            <a:off x="6968490" y="3268980"/>
            <a:ext cx="17718" cy="348645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1018416" y="2022856"/>
            <a:ext cx="2160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/>
              <a:t>4</a:t>
            </a:r>
            <a:endParaRPr kumimoji="1" lang="ja-JP" altLang="en-US" sz="14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386840" y="2942153"/>
            <a:ext cx="2160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5</a:t>
            </a:r>
            <a:endParaRPr kumimoji="1" lang="ja-JP" altLang="en-US" sz="1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071102" y="3030855"/>
            <a:ext cx="2160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8</a:t>
            </a:r>
            <a:endParaRPr kumimoji="1" lang="ja-JP" altLang="en-US" sz="1400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701760" y="902189"/>
            <a:ext cx="6144846" cy="223340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endCxn id="35" idx="3"/>
          </p:cNvCxnSpPr>
          <p:nvPr/>
        </p:nvCxnSpPr>
        <p:spPr>
          <a:xfrm flipH="1">
            <a:off x="3923928" y="2176744"/>
            <a:ext cx="261744" cy="64977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円/楕円 20"/>
          <p:cNvSpPr/>
          <p:nvPr/>
        </p:nvSpPr>
        <p:spPr>
          <a:xfrm rot="900000">
            <a:off x="2491983" y="1889032"/>
            <a:ext cx="1344280" cy="35407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 rot="900000">
            <a:off x="4202668" y="2546449"/>
            <a:ext cx="1344280" cy="35407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6" name="直線矢印コネクタ 45"/>
          <p:cNvCxnSpPr/>
          <p:nvPr/>
        </p:nvCxnSpPr>
        <p:spPr>
          <a:xfrm flipH="1" flipV="1">
            <a:off x="4068879" y="3030855"/>
            <a:ext cx="719146" cy="74066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4776408" y="3771513"/>
            <a:ext cx="9004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/>
              <a:t>お手洗い</a:t>
            </a:r>
            <a:endParaRPr kumimoji="1" lang="ja-JP" altLang="en-US" sz="1400" dirty="0"/>
          </a:p>
        </p:txBody>
      </p:sp>
      <p:cxnSp>
        <p:nvCxnSpPr>
          <p:cNvPr id="49" name="直線コネクタ 48"/>
          <p:cNvCxnSpPr>
            <a:stCxn id="21" idx="3"/>
            <a:endCxn id="21" idx="0"/>
          </p:cNvCxnSpPr>
          <p:nvPr/>
        </p:nvCxnSpPr>
        <p:spPr>
          <a:xfrm flipV="1">
            <a:off x="2672642" y="1895064"/>
            <a:ext cx="537302" cy="16891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>
            <a:stCxn id="21" idx="4"/>
            <a:endCxn id="21" idx="7"/>
          </p:cNvCxnSpPr>
          <p:nvPr/>
        </p:nvCxnSpPr>
        <p:spPr>
          <a:xfrm flipV="1">
            <a:off x="3118302" y="2068161"/>
            <a:ext cx="537302" cy="16891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stCxn id="45" idx="3"/>
            <a:endCxn id="45" idx="0"/>
          </p:cNvCxnSpPr>
          <p:nvPr/>
        </p:nvCxnSpPr>
        <p:spPr>
          <a:xfrm flipV="1">
            <a:off x="4383327" y="2552481"/>
            <a:ext cx="537302" cy="16891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>
            <a:stCxn id="45" idx="4"/>
            <a:endCxn id="45" idx="7"/>
          </p:cNvCxnSpPr>
          <p:nvPr/>
        </p:nvCxnSpPr>
        <p:spPr>
          <a:xfrm flipV="1">
            <a:off x="4828987" y="2725578"/>
            <a:ext cx="537302" cy="16891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V="1">
            <a:off x="3332503" y="3465566"/>
            <a:ext cx="366720" cy="61372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/>
          <p:cNvSpPr txBox="1"/>
          <p:nvPr/>
        </p:nvSpPr>
        <p:spPr>
          <a:xfrm>
            <a:off x="1386840" y="4077801"/>
            <a:ext cx="32046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/>
              <a:t>規制エリア</a:t>
            </a:r>
            <a:endParaRPr kumimoji="1" lang="en-US" altLang="ja-JP" sz="1200" dirty="0" smtClean="0"/>
          </a:p>
          <a:p>
            <a:pPr algn="ctr"/>
            <a:r>
              <a:rPr lang="ja-JP" altLang="en-US" sz="1200" dirty="0" smtClean="0"/>
              <a:t>（場内規制後はこの赤枠の中に居て下さい）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02326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7714</TotalTime>
  <Words>149</Words>
  <Application>Microsoft Office PowerPoint</Application>
  <PresentationFormat>画面に合わせる (4:3)</PresentationFormat>
  <Paragraphs>57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ＭＳ Ｐゴシック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nakata</dc:creator>
  <cp:lastModifiedBy>soumu08</cp:lastModifiedBy>
  <cp:revision>28</cp:revision>
  <cp:lastPrinted>2018-07-11T00:54:13Z</cp:lastPrinted>
  <dcterms:created xsi:type="dcterms:W3CDTF">2014-05-20T00:45:01Z</dcterms:created>
  <dcterms:modified xsi:type="dcterms:W3CDTF">2018-07-11T00:54:16Z</dcterms:modified>
</cp:coreProperties>
</file>