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6" r:id="rId3"/>
    <p:sldId id="260" r:id="rId4"/>
    <p:sldId id="271" r:id="rId5"/>
    <p:sldId id="261" r:id="rId6"/>
    <p:sldId id="262" r:id="rId7"/>
    <p:sldId id="263" r:id="rId8"/>
    <p:sldId id="267" r:id="rId9"/>
    <p:sldId id="259" r:id="rId10"/>
    <p:sldId id="268" r:id="rId11"/>
    <p:sldId id="269" r:id="rId12"/>
    <p:sldId id="270" r:id="rId13"/>
    <p:sldId id="272"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CE68AFC-CF8A-4577-9C65-E1D18C396B2A}" type="datetimeFigureOut">
              <a:rPr kumimoji="1" lang="ja-JP" altLang="en-US" smtClean="0"/>
              <a:pPr/>
              <a:t>2024/9/17</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57907AA-BF7C-450B-92CF-7E337B1AD11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7907AA-BF7C-450B-92CF-7E337B1AD117}"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51BEF8-6074-49C2-B482-008E59801927}"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F5E316-E903-4D0C-B8D5-82E3CFE2901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1BEF8-6074-49C2-B482-008E59801927}" type="datetimeFigureOut">
              <a:rPr kumimoji="1" lang="ja-JP" altLang="en-US" smtClean="0"/>
              <a:pPr/>
              <a:t>2024/9/17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5E316-E903-4D0C-B8D5-82E3CFE2901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agingcheesecake.jp/report" TargetMode="External"/><Relationship Id="rId2" Type="http://schemas.openxmlformats.org/officeDocument/2006/relationships/hyperlink" Target="https://prtimes.jp/main/html/rd/p/000000039.000030481.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4" name="コンテンツプレースホルダ 3"/>
          <p:cNvPicPr>
            <a:picLocks noGrp="1" noChangeAspect="1"/>
          </p:cNvPicPr>
          <p:nvPr>
            <p:ph idx="1"/>
          </p:nvPr>
        </p:nvPicPr>
        <p:blipFill>
          <a:blip r:embed="rId2" cstate="print"/>
          <a:srcRect/>
          <a:stretch>
            <a:fillRect/>
          </a:stretch>
        </p:blipFill>
        <p:spPr>
          <a:xfrm>
            <a:off x="-6985" y="-5239"/>
            <a:ext cx="9157970" cy="6868478"/>
          </a:xfrm>
          <a:prstGeom prst="rect">
            <a:avLst/>
          </a:prstGeom>
        </p:spPr>
      </p:pic>
      <p:sp>
        <p:nvSpPr>
          <p:cNvPr id="6" name="四角形 5"/>
          <p:cNvSpPr/>
          <p:nvPr/>
        </p:nvSpPr>
        <p:spPr>
          <a:xfrm>
            <a:off x="898525" y="2552065"/>
            <a:ext cx="7346950" cy="1753235"/>
          </a:xfrm>
          <a:prstGeom prst="rect">
            <a:avLst/>
          </a:prstGeom>
          <a:noFill/>
          <a:ln>
            <a:noFill/>
          </a:ln>
        </p:spPr>
        <p:txBody>
          <a:bodyPr wrap="none" rtlCol="0" anchor="t">
            <a:spAutoFit/>
            <a:scene3d>
              <a:camera prst="orthographicFront"/>
              <a:lightRig rig="threePt" dir="t"/>
            </a:scene3d>
          </a:bodyPr>
          <a:lstStyle/>
          <a:p>
            <a:pPr algn="ctr"/>
            <a:r>
              <a:rPr lang="ja-JP" altLang="en-US" sz="5400" b="1">
                <a:ln w="9525" cmpd="sng">
                  <a:solidFill>
                    <a:schemeClr val="accent1"/>
                  </a:solidFill>
                  <a:prstDash val="solid"/>
                </a:ln>
                <a:solidFill>
                  <a:srgbClr val="70AD47">
                    <a:tint val="1000"/>
                  </a:srgbClr>
                </a:solidFill>
                <a:effectLst>
                  <a:glow rad="38100">
                    <a:schemeClr val="accent1">
                      <a:alpha val="40000"/>
                    </a:schemeClr>
                  </a:glow>
                </a:effectLst>
              </a:rPr>
              <a:t>熟成バスクチーズケーキ</a:t>
            </a:r>
          </a:p>
          <a:p>
            <a:pPr algn="ctr"/>
            <a:r>
              <a:rPr lang="ja-JP" altLang="en-US" sz="5400" b="1">
                <a:ln w="9525" cmpd="sng">
                  <a:solidFill>
                    <a:schemeClr val="accent1"/>
                  </a:solidFill>
                  <a:prstDash val="solid"/>
                </a:ln>
                <a:solidFill>
                  <a:srgbClr val="70AD47">
                    <a:tint val="1000"/>
                  </a:srgbClr>
                </a:solidFill>
                <a:effectLst>
                  <a:glow rad="38100">
                    <a:schemeClr val="accent1">
                      <a:alpha val="40000"/>
                    </a:schemeClr>
                  </a:glow>
                </a:effectLst>
              </a:rPr>
              <a:t>ご提案資料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rPr>
              <a:t>ガトーショコラについて</a:t>
            </a:r>
            <a:endParaRPr kumimoji="1" lang="ja-JP" altLang="en-US" sz="32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normAutofit/>
          </a:bodyPr>
          <a:lstStyle/>
          <a:p>
            <a:r>
              <a:rPr kumimoji="1" lang="ja-JP" altLang="en-US" sz="2400" dirty="0" smtClean="0">
                <a:latin typeface="HGP創英角ﾎﾟｯﾌﾟ体" pitchFamily="50" charset="-128"/>
                <a:ea typeface="HGP創英角ﾎﾟｯﾌﾟ体" pitchFamily="50" charset="-128"/>
              </a:rPr>
              <a:t>粉無しグルテンフリー</a:t>
            </a:r>
            <a:endParaRPr kumimoji="1" lang="en-US" altLang="ja-JP" sz="2400" dirty="0" smtClean="0">
              <a:latin typeface="HGP創英角ﾎﾟｯﾌﾟ体" pitchFamily="50" charset="-128"/>
              <a:ea typeface="HGP創英角ﾎﾟｯﾌﾟ体" pitchFamily="50" charset="-128"/>
            </a:endParaRPr>
          </a:p>
          <a:p>
            <a:r>
              <a:rPr lang="en-US" altLang="ja-JP" sz="2400" dirty="0" smtClean="0">
                <a:latin typeface="HGP創英角ﾎﾟｯﾌﾟ体" pitchFamily="50" charset="-128"/>
                <a:ea typeface="HGP創英角ﾎﾟｯﾌﾟ体" pitchFamily="50" charset="-128"/>
              </a:rPr>
              <a:t>5</a:t>
            </a:r>
            <a:r>
              <a:rPr lang="ja-JP" altLang="en-US" sz="2400" dirty="0" smtClean="0">
                <a:latin typeface="HGP創英角ﾎﾟｯﾌﾟ体" pitchFamily="50" charset="-128"/>
                <a:ea typeface="HGP創英角ﾎﾟｯﾌﾟ体" pitchFamily="50" charset="-128"/>
              </a:rPr>
              <a:t>種類のチョコをブレンドしている</a:t>
            </a:r>
            <a:r>
              <a:rPr lang="en-US" altLang="ja-JP" sz="2400" dirty="0" smtClean="0">
                <a:latin typeface="HGP創英角ﾎﾟｯﾌﾟ体" pitchFamily="50" charset="-128"/>
                <a:ea typeface="HGP創英角ﾎﾟｯﾌﾟ体" pitchFamily="50" charset="-128"/>
              </a:rPr>
              <a:t>(</a:t>
            </a:r>
            <a:r>
              <a:rPr lang="ja-JP" altLang="en-US" sz="2400" dirty="0" smtClean="0">
                <a:latin typeface="HGP創英角ﾎﾟｯﾌﾟ体" pitchFamily="50" charset="-128"/>
                <a:ea typeface="HGP創英角ﾎﾟｯﾌﾟ体" pitchFamily="50" charset="-128"/>
              </a:rPr>
              <a:t>ヴァローナ中心</a:t>
            </a:r>
            <a:r>
              <a:rPr lang="en-US" altLang="ja-JP" sz="2400" dirty="0" smtClean="0">
                <a:latin typeface="HGP創英角ﾎﾟｯﾌﾟ体" pitchFamily="50" charset="-128"/>
                <a:ea typeface="HGP創英角ﾎﾟｯﾌﾟ体" pitchFamily="50" charset="-128"/>
              </a:rPr>
              <a:t>)</a:t>
            </a:r>
          </a:p>
          <a:p>
            <a:r>
              <a:rPr kumimoji="1" lang="ja-JP" altLang="en-US" sz="2400" dirty="0" smtClean="0">
                <a:latin typeface="HGP創英角ﾎﾟｯﾌﾟ体" pitchFamily="50" charset="-128"/>
                <a:ea typeface="HGP創英角ﾎﾟｯﾌﾟ体" pitchFamily="50" charset="-128"/>
              </a:rPr>
              <a:t>全て違う分量でのブレンド</a:t>
            </a:r>
            <a:endParaRPr kumimoji="1" lang="en-US" altLang="ja-JP" sz="2400" dirty="0" smtClean="0">
              <a:latin typeface="HGP創英角ﾎﾟｯﾌﾟ体" pitchFamily="50" charset="-128"/>
              <a:ea typeface="HGP創英角ﾎﾟｯﾌﾟ体" pitchFamily="50" charset="-128"/>
            </a:endParaRPr>
          </a:p>
          <a:p>
            <a:r>
              <a:rPr lang="ja-JP" altLang="en-US" sz="2400" dirty="0" smtClean="0">
                <a:latin typeface="HGP創英角ﾎﾟｯﾌﾟ体" pitchFamily="50" charset="-128"/>
                <a:ea typeface="HGP創英角ﾎﾟｯﾌﾟ体" pitchFamily="50" charset="-128"/>
              </a:rPr>
              <a:t>高カカオと言われる</a:t>
            </a:r>
            <a:r>
              <a:rPr lang="en-US" altLang="ja-JP" sz="2400" dirty="0" smtClean="0">
                <a:latin typeface="HGP創英角ﾎﾟｯﾌﾟ体" pitchFamily="50" charset="-128"/>
                <a:ea typeface="HGP創英角ﾎﾟｯﾌﾟ体" pitchFamily="50" charset="-128"/>
              </a:rPr>
              <a:t>75%</a:t>
            </a:r>
            <a:r>
              <a:rPr lang="ja-JP" altLang="en-US" sz="2400" dirty="0" smtClean="0">
                <a:latin typeface="HGP創英角ﾎﾟｯﾌﾟ体" pitchFamily="50" charset="-128"/>
                <a:ea typeface="HGP創英角ﾎﾟｯﾌﾟ体" pitchFamily="50" charset="-128"/>
              </a:rPr>
              <a:t>配合</a:t>
            </a:r>
            <a:endParaRPr lang="en-US" altLang="ja-JP" sz="2400" dirty="0" smtClean="0">
              <a:latin typeface="HGP創英角ﾎﾟｯﾌﾟ体" pitchFamily="50" charset="-128"/>
              <a:ea typeface="HGP創英角ﾎﾟｯﾌﾟ体" pitchFamily="50" charset="-128"/>
            </a:endParaRPr>
          </a:p>
          <a:p>
            <a:r>
              <a:rPr kumimoji="1" lang="en-US" altLang="ja-JP" sz="2400" dirty="0" smtClean="0">
                <a:latin typeface="HGP創英角ﾎﾟｯﾌﾟ体" pitchFamily="50" charset="-128"/>
                <a:ea typeface="HGP創英角ﾎﾟｯﾌﾟ体" pitchFamily="50" charset="-128"/>
              </a:rPr>
              <a:t>JAL</a:t>
            </a:r>
            <a:r>
              <a:rPr kumimoji="1" lang="ja-JP" altLang="en-US" sz="2400" dirty="0" smtClean="0">
                <a:latin typeface="HGP創英角ﾎﾟｯﾌﾟ体" pitchFamily="50" charset="-128"/>
                <a:ea typeface="HGP創英角ﾎﾟｯﾌﾟ体" pitchFamily="50" charset="-128"/>
              </a:rPr>
              <a:t>グルメファーストクラス様表紙掲載実績</a:t>
            </a:r>
            <a:endParaRPr kumimoji="1" lang="en-US" altLang="ja-JP" sz="2400" dirty="0" smtClean="0">
              <a:latin typeface="HGP創英角ﾎﾟｯﾌﾟ体" pitchFamily="50" charset="-128"/>
              <a:ea typeface="HGP創英角ﾎﾟｯﾌﾟ体" pitchFamily="50" charset="-128"/>
            </a:endParaRPr>
          </a:p>
          <a:p>
            <a:r>
              <a:rPr lang="ja-JP" altLang="en-US" sz="2400" dirty="0" smtClean="0">
                <a:latin typeface="HGP創英角ﾎﾟｯﾌﾟ体" pitchFamily="50" charset="-128"/>
                <a:ea typeface="HGP創英角ﾎﾟｯﾌﾟ体" pitchFamily="50" charset="-128"/>
              </a:rPr>
              <a:t>高島屋様オンラインバレンタイン</a:t>
            </a:r>
            <a:r>
              <a:rPr lang="en-US" altLang="ja-JP" sz="2400" dirty="0" smtClean="0">
                <a:latin typeface="HGP創英角ﾎﾟｯﾌﾟ体" pitchFamily="50" charset="-128"/>
                <a:ea typeface="HGP創英角ﾎﾟｯﾌﾟ体" pitchFamily="50" charset="-128"/>
              </a:rPr>
              <a:t>2023</a:t>
            </a:r>
            <a:r>
              <a:rPr lang="ja-JP" altLang="en-US" sz="2400" dirty="0" err="1" smtClean="0">
                <a:latin typeface="HGP創英角ﾎﾟｯﾌﾟ体" pitchFamily="50" charset="-128"/>
                <a:ea typeface="HGP創英角ﾎﾟｯﾌﾟ体" pitchFamily="50" charset="-128"/>
              </a:rPr>
              <a:t>、</a:t>
            </a:r>
            <a:r>
              <a:rPr lang="en-US" altLang="ja-JP" sz="2400" dirty="0" smtClean="0">
                <a:latin typeface="HGP創英角ﾎﾟｯﾌﾟ体" pitchFamily="50" charset="-128"/>
                <a:ea typeface="HGP創英角ﾎﾟｯﾌﾟ体" pitchFamily="50" charset="-128"/>
              </a:rPr>
              <a:t>2024</a:t>
            </a:r>
            <a:r>
              <a:rPr lang="ja-JP" altLang="en-US" sz="2400" dirty="0" smtClean="0">
                <a:latin typeface="HGP創英角ﾎﾟｯﾌﾟ体" pitchFamily="50" charset="-128"/>
                <a:ea typeface="HGP創英角ﾎﾟｯﾌﾟ体" pitchFamily="50" charset="-128"/>
              </a:rPr>
              <a:t>　実績</a:t>
            </a:r>
            <a:endParaRPr lang="en-US" altLang="ja-JP" sz="2400" dirty="0" smtClean="0">
              <a:latin typeface="HGP創英角ﾎﾟｯﾌﾟ体" pitchFamily="50" charset="-128"/>
              <a:ea typeface="HGP創英角ﾎﾟｯﾌﾟ体" pitchFamily="50" charset="-128"/>
            </a:endParaRPr>
          </a:p>
          <a:p>
            <a:r>
              <a:rPr kumimoji="1" lang="en-US" altLang="ja-JP" sz="2400" dirty="0" err="1" smtClean="0">
                <a:latin typeface="HGP創英角ﾎﾟｯﾌﾟ体" pitchFamily="50" charset="-128"/>
                <a:ea typeface="HGP創英角ﾎﾟｯﾌﾟ体" pitchFamily="50" charset="-128"/>
              </a:rPr>
              <a:t>Makuake</a:t>
            </a:r>
            <a:r>
              <a:rPr kumimoji="1" lang="ja-JP" altLang="en-US" sz="2400" dirty="0" smtClean="0">
                <a:latin typeface="HGP創英角ﾎﾟｯﾌﾟ体" pitchFamily="50" charset="-128"/>
                <a:ea typeface="HGP創英角ﾎﾟｯﾌﾟ体" pitchFamily="50" charset="-128"/>
              </a:rPr>
              <a:t>様で初日</a:t>
            </a:r>
            <a:r>
              <a:rPr kumimoji="1" lang="en-US" altLang="ja-JP" sz="2400" dirty="0" smtClean="0">
                <a:latin typeface="HGP創英角ﾎﾟｯﾌﾟ体" pitchFamily="50" charset="-128"/>
                <a:ea typeface="HGP創英角ﾎﾟｯﾌﾟ体" pitchFamily="50" charset="-128"/>
              </a:rPr>
              <a:t>200</a:t>
            </a:r>
            <a:r>
              <a:rPr kumimoji="1" lang="ja-JP" altLang="en-US" sz="2400" dirty="0" smtClean="0">
                <a:latin typeface="HGP創英角ﾎﾟｯﾌﾟ体" pitchFamily="50" charset="-128"/>
                <a:ea typeface="HGP創英角ﾎﾟｯﾌﾟ体" pitchFamily="50" charset="-128"/>
              </a:rPr>
              <a:t>万円で</a:t>
            </a:r>
            <a:r>
              <a:rPr kumimoji="1" lang="en-US" altLang="ja-JP" sz="2400" dirty="0" smtClean="0">
                <a:latin typeface="HGP創英角ﾎﾟｯﾌﾟ体" pitchFamily="50" charset="-128"/>
                <a:ea typeface="HGP創英角ﾎﾟｯﾌﾟ体" pitchFamily="50" charset="-128"/>
              </a:rPr>
              <a:t>1</a:t>
            </a:r>
            <a:r>
              <a:rPr kumimoji="1" lang="ja-JP" altLang="en-US" sz="2400" dirty="0" smtClean="0">
                <a:latin typeface="HGP創英角ﾎﾟｯﾌﾟ体" pitchFamily="50" charset="-128"/>
                <a:ea typeface="HGP創英角ﾎﾟｯﾌﾟ体" pitchFamily="50" charset="-128"/>
              </a:rPr>
              <a:t>か月で</a:t>
            </a:r>
            <a:r>
              <a:rPr kumimoji="1" lang="en-US" altLang="ja-JP" sz="2400" dirty="0" smtClean="0">
                <a:latin typeface="HGP創英角ﾎﾟｯﾌﾟ体" pitchFamily="50" charset="-128"/>
                <a:ea typeface="HGP創英角ﾎﾟｯﾌﾟ体" pitchFamily="50" charset="-128"/>
              </a:rPr>
              <a:t>400</a:t>
            </a:r>
            <a:r>
              <a:rPr kumimoji="1" lang="ja-JP" altLang="en-US" sz="2400" dirty="0" smtClean="0">
                <a:latin typeface="HGP創英角ﾎﾟｯﾌﾟ体" pitchFamily="50" charset="-128"/>
                <a:ea typeface="HGP創英角ﾎﾟｯﾌﾟ体" pitchFamily="50" charset="-128"/>
              </a:rPr>
              <a:t>万円を超える実績</a:t>
            </a:r>
            <a:endParaRPr kumimoji="1" lang="en-US" altLang="ja-JP" sz="2400" dirty="0" smtClean="0">
              <a:latin typeface="HGP創英角ﾎﾟｯﾌﾟ体" pitchFamily="50" charset="-128"/>
              <a:ea typeface="HGP創英角ﾎﾟｯﾌﾟ体" pitchFamily="50" charset="-128"/>
            </a:endParaRPr>
          </a:p>
          <a:p>
            <a:r>
              <a:rPr lang="ja-JP" altLang="en-US" sz="2400" dirty="0" smtClean="0">
                <a:latin typeface="HGP創英角ﾎﾟｯﾌﾟ体" pitchFamily="50" charset="-128"/>
                <a:ea typeface="HGP創英角ﾎﾟｯﾌﾟ体" pitchFamily="50" charset="-128"/>
              </a:rPr>
              <a:t>日本最大級の</a:t>
            </a:r>
            <a:r>
              <a:rPr lang="en-US" altLang="ja-JP" sz="2400" dirty="0" smtClean="0">
                <a:latin typeface="HGP創英角ﾎﾟｯﾌﾟ体" pitchFamily="50" charset="-128"/>
                <a:ea typeface="HGP創英角ﾎﾟｯﾌﾟ体" pitchFamily="50" charset="-128"/>
              </a:rPr>
              <a:t>cake</a:t>
            </a:r>
            <a:r>
              <a:rPr lang="ja-JP" altLang="en-US" sz="2400" dirty="0" smtClean="0">
                <a:latin typeface="HGP創英角ﾎﾟｯﾌﾟ体" pitchFamily="50" charset="-128"/>
                <a:ea typeface="HGP創英角ﾎﾟｯﾌﾟ体" pitchFamily="50" charset="-128"/>
              </a:rPr>
              <a:t>サイト</a:t>
            </a:r>
            <a:r>
              <a:rPr lang="en-US" altLang="ja-JP" sz="2400" dirty="0" smtClean="0">
                <a:latin typeface="HGP創英角ﾎﾟｯﾌﾟ体" pitchFamily="50" charset="-128"/>
                <a:ea typeface="HGP創英角ﾎﾟｯﾌﾟ体" pitchFamily="50" charset="-128"/>
              </a:rPr>
              <a:t>Cake.Jpaward2023</a:t>
            </a:r>
            <a:r>
              <a:rPr lang="ja-JP" altLang="en-US" sz="2400" dirty="0" smtClean="0">
                <a:latin typeface="HGP創英角ﾎﾟｯﾌﾟ体" pitchFamily="50" charset="-128"/>
                <a:ea typeface="HGP創英角ﾎﾟｯﾌﾟ体" pitchFamily="50" charset="-128"/>
              </a:rPr>
              <a:t>銅賞</a:t>
            </a:r>
            <a:endParaRPr kumimoji="1" lang="en-US" altLang="ja-JP" sz="2400" dirty="0" smtClean="0">
              <a:latin typeface="HGP創英角ﾎﾟｯﾌﾟ体" pitchFamily="50" charset="-128"/>
              <a:ea typeface="HGP創英角ﾎﾟｯﾌﾟ体" pitchFamily="50" charset="-128"/>
            </a:endParaRPr>
          </a:p>
          <a:p>
            <a:endParaRPr kumimoji="1" lang="ja-JP" altLang="en-US" sz="2400" dirty="0">
              <a:latin typeface="HGP創英角ﾎﾟｯﾌﾟ体" pitchFamily="50" charset="-128"/>
              <a:ea typeface="HGP創英角ﾎﾟｯﾌﾟ体"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 4" descr="IMG-4838.jpg.PNG"/>
          <p:cNvPicPr>
            <a:picLocks noGrp="1" noChangeAspect="1"/>
          </p:cNvPicPr>
          <p:nvPr>
            <p:ph idx="1"/>
          </p:nvPr>
        </p:nvPicPr>
        <p:blipFill>
          <a:blip r:embed="rId3" cstate="print"/>
          <a:stretch>
            <a:fillRect/>
          </a:stretch>
        </p:blipFill>
        <p:spPr>
          <a:xfrm>
            <a:off x="3347864" y="1772816"/>
            <a:ext cx="1513674" cy="2160239"/>
          </a:xfrm>
        </p:spPr>
      </p:pic>
      <p:pic>
        <p:nvPicPr>
          <p:cNvPr id="4" name="図 3" descr="96792354619213cd6a19f20211115.jpg"/>
          <p:cNvPicPr>
            <a:picLocks noGrp="1" noChangeAspect="1"/>
          </p:cNvPicPr>
          <p:nvPr isPhoto="1"/>
        </p:nvPicPr>
        <p:blipFill>
          <a:blip r:embed="rId4" cstate="print">
            <a:lum/>
          </a:blip>
          <a:stretch>
            <a:fillRect/>
          </a:stretch>
        </p:blipFill>
        <p:spPr>
          <a:xfrm>
            <a:off x="611560" y="1772816"/>
            <a:ext cx="2088232" cy="2088232"/>
          </a:xfrm>
          <a:prstGeom prst="rect">
            <a:avLst/>
          </a:prstGeom>
          <a:noFill/>
          <a:ln>
            <a:noFill/>
          </a:ln>
        </p:spPr>
      </p:pic>
      <p:pic>
        <p:nvPicPr>
          <p:cNvPr id="6" name="図 5" descr="DSC05248.jpg"/>
          <p:cNvPicPr>
            <a:picLocks noChangeAspect="1"/>
          </p:cNvPicPr>
          <p:nvPr/>
        </p:nvPicPr>
        <p:blipFill>
          <a:blip r:embed="rId5" cstate="print"/>
          <a:stretch>
            <a:fillRect/>
          </a:stretch>
        </p:blipFill>
        <p:spPr>
          <a:xfrm>
            <a:off x="611560" y="4149080"/>
            <a:ext cx="2088232" cy="2088232"/>
          </a:xfrm>
          <a:prstGeom prst="rect">
            <a:avLst/>
          </a:prstGeom>
        </p:spPr>
      </p:pic>
      <p:sp>
        <p:nvSpPr>
          <p:cNvPr id="7" name="正方形/長方形 6"/>
          <p:cNvSpPr/>
          <p:nvPr/>
        </p:nvSpPr>
        <p:spPr>
          <a:xfrm>
            <a:off x="3779912" y="4581128"/>
            <a:ext cx="4572000" cy="1477328"/>
          </a:xfrm>
          <a:prstGeom prst="rect">
            <a:avLst/>
          </a:prstGeom>
        </p:spPr>
        <p:txBody>
          <a:bodyPr>
            <a:spAutoFit/>
          </a:bodyPr>
          <a:lstStyle/>
          <a:p>
            <a:r>
              <a:rPr lang="en-US" altLang="ja-JP" dirty="0" smtClean="0"/>
              <a:t>【</a:t>
            </a:r>
            <a:r>
              <a:rPr lang="ja-JP" altLang="en-US" dirty="0" smtClean="0"/>
              <a:t>商品詳細</a:t>
            </a:r>
            <a:r>
              <a:rPr lang="en-US" altLang="ja-JP" dirty="0" smtClean="0"/>
              <a:t>】</a:t>
            </a:r>
            <a:r>
              <a:rPr lang="ja-JP" altLang="en-US" dirty="0" smtClean="0"/>
              <a:t/>
            </a:r>
            <a:br>
              <a:rPr lang="ja-JP" altLang="en-US" dirty="0" smtClean="0"/>
            </a:br>
            <a:r>
              <a:rPr lang="ja-JP" altLang="en-US" dirty="0" smtClean="0"/>
              <a:t>サイズ：</a:t>
            </a:r>
            <a:r>
              <a:rPr lang="en-US" altLang="ja-JP" dirty="0" smtClean="0"/>
              <a:t>12.5×5.5×4 290g</a:t>
            </a:r>
            <a:r>
              <a:rPr lang="ja-JP" altLang="en-US" dirty="0" smtClean="0"/>
              <a:t/>
            </a:r>
            <a:br>
              <a:rPr lang="ja-JP" altLang="en-US" dirty="0" smtClean="0"/>
            </a:br>
            <a:r>
              <a:rPr lang="ja-JP" altLang="en-US" dirty="0" smtClean="0"/>
              <a:t>原材料：チョコレート、全卵、無塩バター、グラニュー糖・（一部に卵・乳成分・大豆を含む）</a:t>
            </a:r>
            <a:br>
              <a:rPr lang="ja-JP" altLang="en-US" dirty="0" smtClean="0"/>
            </a:br>
            <a:r>
              <a:rPr lang="ja-JP" altLang="en-US" dirty="0" smtClean="0"/>
              <a:t>賞味期限：</a:t>
            </a:r>
            <a:r>
              <a:rPr lang="en-US" altLang="ja-JP" dirty="0" smtClean="0"/>
              <a:t>90</a:t>
            </a:r>
            <a:r>
              <a:rPr lang="ja-JP" altLang="en-US" dirty="0" smtClean="0"/>
              <a:t>日</a:t>
            </a:r>
            <a:endParaRPr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P創英角ﾎﾟｯﾌﾟ体" pitchFamily="50" charset="-128"/>
                <a:ea typeface="HGP創英角ﾎﾟｯﾌﾟ体" pitchFamily="50" charset="-128"/>
              </a:rPr>
              <a:t>熟成の定義</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323528" y="1700808"/>
            <a:ext cx="8229600" cy="4525963"/>
          </a:xfrm>
        </p:spPr>
        <p:txBody>
          <a:bodyPr>
            <a:normAutofit fontScale="92500" lnSpcReduction="20000"/>
          </a:bodyPr>
          <a:lstStyle/>
          <a:p>
            <a:pPr>
              <a:buNone/>
            </a:pPr>
            <a:r>
              <a:rPr kumimoji="1" lang="ja-JP" altLang="en-US" sz="1200" dirty="0" smtClean="0">
                <a:latin typeface="HGP創英角ﾎﾟｯﾌﾟ体" pitchFamily="50" charset="-128"/>
                <a:ea typeface="HGP創英角ﾎﾟｯﾌﾟ体" pitchFamily="50" charset="-128"/>
              </a:rPr>
              <a:t>世の中に熟成の定義はありません</a:t>
            </a:r>
            <a:r>
              <a:rPr lang="ja-JP" altLang="en-US" sz="1200" dirty="0" smtClean="0">
                <a:latin typeface="HGP創英角ﾎﾟｯﾌﾟ体" pitchFamily="50" charset="-128"/>
                <a:ea typeface="HGP創英角ﾎﾟｯﾌﾟ体" pitchFamily="50" charset="-128"/>
              </a:rPr>
              <a:t>ので、</a:t>
            </a:r>
            <a:r>
              <a:rPr kumimoji="1" lang="en-US" altLang="ja-JP" sz="1200" dirty="0" smtClean="0">
                <a:latin typeface="HGP創英角ﾎﾟｯﾌﾟ体" pitchFamily="50" charset="-128"/>
                <a:ea typeface="HGP創英角ﾎﾟｯﾌﾟ体" pitchFamily="50" charset="-128"/>
              </a:rPr>
              <a:t>1</a:t>
            </a:r>
            <a:r>
              <a:rPr kumimoji="1" lang="ja-JP" altLang="en-US" sz="1200" dirty="0" smtClean="0">
                <a:latin typeface="HGP創英角ﾎﾟｯﾌﾟ体" pitchFamily="50" charset="-128"/>
                <a:ea typeface="HGP創英角ﾎﾟｯﾌﾟ体" pitchFamily="50" charset="-128"/>
              </a:rPr>
              <a:t>分でも</a:t>
            </a:r>
            <a:r>
              <a:rPr kumimoji="1" lang="en-US" altLang="ja-JP" sz="1200" dirty="0" smtClean="0">
                <a:latin typeface="HGP創英角ﾎﾟｯﾌﾟ体" pitchFamily="50" charset="-128"/>
                <a:ea typeface="HGP創英角ﾎﾟｯﾌﾟ体" pitchFamily="50" charset="-128"/>
              </a:rPr>
              <a:t>1</a:t>
            </a:r>
            <a:r>
              <a:rPr kumimoji="1" lang="ja-JP" altLang="en-US" sz="1200" dirty="0" smtClean="0">
                <a:latin typeface="HGP創英角ﾎﾟｯﾌﾟ体" pitchFamily="50" charset="-128"/>
                <a:ea typeface="HGP創英角ﾎﾟｯﾌﾟ体" pitchFamily="50" charset="-128"/>
              </a:rPr>
              <a:t>か月でも熟成と呼びます。</a:t>
            </a:r>
            <a:endParaRPr kumimoji="1"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熟成肉や魚は有名ですが、目の前で調理をする事により</a:t>
            </a:r>
            <a:endParaRPr lang="en-US" altLang="ja-JP" sz="1200" dirty="0" smtClean="0">
              <a:latin typeface="HGP創英角ﾎﾟｯﾌﾟ体" pitchFamily="50" charset="-128"/>
              <a:ea typeface="HGP創英角ﾎﾟｯﾌﾟ体" pitchFamily="50" charset="-128"/>
            </a:endParaRPr>
          </a:p>
          <a:p>
            <a:pPr>
              <a:buNone/>
            </a:pPr>
            <a:r>
              <a:rPr kumimoji="1" lang="ja-JP" altLang="en-US" sz="1200" dirty="0" smtClean="0">
                <a:latin typeface="HGP創英角ﾎﾟｯﾌﾟ体" pitchFamily="50" charset="-128"/>
                <a:ea typeface="HGP創英角ﾎﾟｯﾌﾟ体" pitchFamily="50" charset="-128"/>
              </a:rPr>
              <a:t>職人が状態、温度、匂い等を感じる事が可能です。</a:t>
            </a:r>
            <a:endParaRPr kumimoji="1"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しかし当日食べるスイーツには不向きとされていました。</a:t>
            </a:r>
            <a:endParaRPr lang="en-US" altLang="ja-JP" sz="1200" dirty="0" smtClean="0">
              <a:latin typeface="HGP創英角ﾎﾟｯﾌﾟ体" pitchFamily="50" charset="-128"/>
              <a:ea typeface="HGP創英角ﾎﾟｯﾌﾟ体" pitchFamily="50" charset="-128"/>
            </a:endParaRPr>
          </a:p>
          <a:p>
            <a:pPr>
              <a:buNone/>
            </a:pPr>
            <a:endParaRPr kumimoji="1"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そこで私たちは熟成をタンパク質を酵素が分解をしてアミノ酸に変化させると定義を行いました。</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今まで熟成と名前が付くものは、熟成したチーズを使うか、焼成後に</a:t>
            </a:r>
            <a:r>
              <a:rPr lang="en-US" altLang="ja-JP" sz="1200" dirty="0" smtClean="0">
                <a:latin typeface="HGP創英角ﾎﾟｯﾌﾟ体" pitchFamily="50" charset="-128"/>
                <a:ea typeface="HGP創英角ﾎﾟｯﾌﾟ体" pitchFamily="50" charset="-128"/>
              </a:rPr>
              <a:t>1</a:t>
            </a:r>
            <a:r>
              <a:rPr lang="ja-JP" altLang="en-US" sz="1200" dirty="0" smtClean="0">
                <a:latin typeface="HGP創英角ﾎﾟｯﾌﾟ体" pitchFamily="50" charset="-128"/>
                <a:ea typeface="HGP創英角ﾎﾟｯﾌﾟ体" pitchFamily="50" charset="-128"/>
              </a:rPr>
              <a:t>日置いておくものくらいしかありませんでした。</a:t>
            </a:r>
            <a:endParaRPr lang="en-US" altLang="ja-JP" sz="1200" dirty="0" smtClean="0">
              <a:latin typeface="HGP創英角ﾎﾟｯﾌﾟ体" pitchFamily="50" charset="-128"/>
              <a:ea typeface="HGP創英角ﾎﾟｯﾌﾟ体" pitchFamily="50" charset="-128"/>
            </a:endParaRPr>
          </a:p>
          <a:p>
            <a:pPr>
              <a:buNone/>
            </a:pPr>
            <a:r>
              <a:rPr kumimoji="1" lang="ja-JP" altLang="en-US" sz="1200" dirty="0" smtClean="0">
                <a:latin typeface="HGP創英角ﾎﾟｯﾌﾟ体" pitchFamily="50" charset="-128"/>
                <a:ea typeface="HGP創英角ﾎﾟｯﾌﾟ体" pitchFamily="50" charset="-128"/>
              </a:rPr>
              <a:t>私たちが考える熟成では酵素が必要で重要ですが、酵素は約</a:t>
            </a:r>
            <a:r>
              <a:rPr kumimoji="1" lang="en-US" altLang="ja-JP" sz="1200" dirty="0" smtClean="0">
                <a:latin typeface="HGP創英角ﾎﾟｯﾌﾟ体" pitchFamily="50" charset="-128"/>
                <a:ea typeface="HGP創英角ﾎﾟｯﾌﾟ体" pitchFamily="50" charset="-128"/>
              </a:rPr>
              <a:t>60</a:t>
            </a:r>
            <a:r>
              <a:rPr kumimoji="1" lang="ja-JP" altLang="en-US" sz="1200" dirty="0" smtClean="0">
                <a:latin typeface="HGP創英角ﾎﾟｯﾌﾟ体" pitchFamily="50" charset="-128"/>
                <a:ea typeface="HGP創英角ﾎﾟｯﾌﾟ体" pitchFamily="50" charset="-128"/>
              </a:rPr>
              <a:t>度で大抵失活をして</a:t>
            </a:r>
            <a:endParaRPr kumimoji="1" lang="en-US" altLang="ja-JP" sz="1200" dirty="0" smtClean="0">
              <a:latin typeface="HGP創英角ﾎﾟｯﾌﾟ体" pitchFamily="50" charset="-128"/>
              <a:ea typeface="HGP創英角ﾎﾟｯﾌﾟ体" pitchFamily="50" charset="-128"/>
            </a:endParaRPr>
          </a:p>
          <a:p>
            <a:pPr>
              <a:buNone/>
            </a:pPr>
            <a:r>
              <a:rPr lang="en-US" altLang="ja-JP" sz="1200" dirty="0" smtClean="0">
                <a:latin typeface="HGP創英角ﾎﾟｯﾌﾟ体" pitchFamily="50" charset="-128"/>
                <a:ea typeface="HGP創英角ﾎﾟｯﾌﾟ体" pitchFamily="50" charset="-128"/>
              </a:rPr>
              <a:t>70</a:t>
            </a:r>
            <a:r>
              <a:rPr lang="ja-JP" altLang="en-US" sz="1200" dirty="0" smtClean="0">
                <a:latin typeface="HGP創英角ﾎﾟｯﾌﾟ体" pitchFamily="50" charset="-128"/>
                <a:ea typeface="HGP創英角ﾎﾟｯﾌﾟ体" pitchFamily="50" charset="-128"/>
              </a:rPr>
              <a:t>度で完全に失活すると言われていますが、それですと芯温を</a:t>
            </a:r>
            <a:r>
              <a:rPr lang="en-US" altLang="ja-JP" sz="1200" dirty="0" smtClean="0">
                <a:latin typeface="HGP創英角ﾎﾟｯﾌﾟ体" pitchFamily="50" charset="-128"/>
                <a:ea typeface="HGP創英角ﾎﾟｯﾌﾟ体" pitchFamily="50" charset="-128"/>
              </a:rPr>
              <a:t>75</a:t>
            </a:r>
            <a:r>
              <a:rPr lang="ja-JP" altLang="en-US" sz="1200" dirty="0" smtClean="0">
                <a:latin typeface="HGP創英角ﾎﾟｯﾌﾟ体" pitchFamily="50" charset="-128"/>
                <a:ea typeface="HGP創英角ﾎﾟｯﾌﾟ体" pitchFamily="50" charset="-128"/>
              </a:rPr>
              <a:t>度程度まで上げるチーズケーキでは</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失活をしてしまいますので焼成後は難しいと判断をして焼成前に</a:t>
            </a:r>
            <a:endParaRPr lang="en-US" altLang="ja-JP" sz="1200" dirty="0" smtClean="0">
              <a:latin typeface="HGP創英角ﾎﾟｯﾌﾟ体" pitchFamily="50" charset="-128"/>
              <a:ea typeface="HGP創英角ﾎﾟｯﾌﾟ体" pitchFamily="50" charset="-128"/>
            </a:endParaRPr>
          </a:p>
          <a:p>
            <a:pPr>
              <a:buNone/>
            </a:pPr>
            <a:r>
              <a:rPr kumimoji="1" lang="ja-JP" altLang="en-US" sz="1200" dirty="0" smtClean="0">
                <a:latin typeface="HGP創英角ﾎﾟｯﾌﾟ体" pitchFamily="50" charset="-128"/>
                <a:ea typeface="HGP創英角ﾎﾟｯﾌﾟ体" pitchFamily="50" charset="-128"/>
              </a:rPr>
              <a:t>クリームチーズの段階と混ぜ合わせた後の</a:t>
            </a:r>
            <a:r>
              <a:rPr kumimoji="1" lang="en-US" altLang="ja-JP" sz="1200" dirty="0" smtClean="0">
                <a:latin typeface="HGP創英角ﾎﾟｯﾌﾟ体" pitchFamily="50" charset="-128"/>
                <a:ea typeface="HGP創英角ﾎﾟｯﾌﾟ体" pitchFamily="50" charset="-128"/>
              </a:rPr>
              <a:t>2</a:t>
            </a:r>
            <a:r>
              <a:rPr kumimoji="1" lang="ja-JP" altLang="en-US" sz="1200" dirty="0" smtClean="0">
                <a:latin typeface="HGP創英角ﾎﾟｯﾌﾟ体" pitchFamily="50" charset="-128"/>
                <a:ea typeface="HGP創英角ﾎﾟｯﾌﾟ体" pitchFamily="50" charset="-128"/>
              </a:rPr>
              <a:t>段熟成という製法は考えました。</a:t>
            </a:r>
            <a:endParaRPr kumimoji="1" lang="en-US" altLang="ja-JP" sz="1200" dirty="0" smtClean="0">
              <a:latin typeface="HGP創英角ﾎﾟｯﾌﾟ体" pitchFamily="50" charset="-128"/>
              <a:ea typeface="HGP創英角ﾎﾟｯﾌﾟ体" pitchFamily="50" charset="-128"/>
            </a:endParaRPr>
          </a:p>
          <a:p>
            <a:pPr>
              <a:buNone/>
            </a:pPr>
            <a:endParaRPr lang="en-US" altLang="ja-JP" sz="1200" dirty="0" smtClean="0">
              <a:latin typeface="HGP創英角ﾎﾟｯﾌﾟ体" pitchFamily="50" charset="-128"/>
              <a:ea typeface="HGP創英角ﾎﾟｯﾌﾟ体" pitchFamily="50" charset="-128"/>
            </a:endParaRPr>
          </a:p>
          <a:p>
            <a:pPr>
              <a:buNone/>
            </a:pPr>
            <a:r>
              <a:rPr kumimoji="1" lang="ja-JP" altLang="en-US" sz="1200" dirty="0" smtClean="0">
                <a:latin typeface="HGP創英角ﾎﾟｯﾌﾟ体" pitchFamily="50" charset="-128"/>
                <a:ea typeface="HGP創英角ﾎﾟｯﾌﾟ体" pitchFamily="50" charset="-128"/>
              </a:rPr>
              <a:t>それにより業界初と言われる熟成と非熟成の違いを成分分析会社に出し数値で証明をしました。</a:t>
            </a:r>
            <a:endParaRPr kumimoji="1"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完全グルテンフリーにこだわった、熟成バスクチーズケーキ。しかし、その道のりは簡単ではありませんでした。</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小麦粉を使わないと、形が安定しなかったり、生地がもろくなったり、粉っぽさが出ます。</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何度も試作を繰り返すことで、やっとたどり着いた製法が</a:t>
            </a:r>
            <a:r>
              <a:rPr lang="ja-JP" altLang="en-US" sz="1200" b="1" dirty="0" smtClean="0">
                <a:latin typeface="HGP創英角ﾎﾟｯﾌﾟ体" pitchFamily="50" charset="-128"/>
                <a:ea typeface="HGP創英角ﾎﾟｯﾌﾟ体" pitchFamily="50" charset="-128"/>
              </a:rPr>
              <a:t>「二段熟成」</a:t>
            </a:r>
            <a:r>
              <a:rPr lang="ja-JP" altLang="en-US" sz="1200" dirty="0" smtClean="0">
                <a:latin typeface="HGP創英角ﾎﾟｯﾌﾟ体" pitchFamily="50" charset="-128"/>
                <a:ea typeface="HGP創英角ﾎﾟｯﾌﾟ体" pitchFamily="50" charset="-128"/>
              </a:rPr>
              <a:t>です。</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熟成により、中の水分量が減ることで、生地の分子の結びつきが強くなりグルテンフリーでも型崩れしない</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チーズケーキが完成しました。</a:t>
            </a: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グルタミン酸が約</a:t>
            </a:r>
            <a:r>
              <a:rPr lang="en-US" altLang="ja-JP" sz="1200" dirty="0" smtClean="0">
                <a:latin typeface="HGP創英角ﾎﾟｯﾌﾟ体" pitchFamily="50" charset="-128"/>
                <a:ea typeface="HGP創英角ﾎﾟｯﾌﾟ体" pitchFamily="50" charset="-128"/>
              </a:rPr>
              <a:t>1.8</a:t>
            </a:r>
            <a:r>
              <a:rPr lang="ja-JP" altLang="en-US" sz="1200" dirty="0" smtClean="0">
                <a:latin typeface="HGP創英角ﾎﾟｯﾌﾟ体" pitchFamily="50" charset="-128"/>
                <a:ea typeface="HGP創英角ﾎﾟｯﾌﾟ体" pitchFamily="50" charset="-128"/>
              </a:rPr>
              <a:t>倍、粘性が</a:t>
            </a:r>
            <a:r>
              <a:rPr lang="en-US" altLang="ja-JP" sz="1200" dirty="0" smtClean="0">
                <a:latin typeface="HGP創英角ﾎﾟｯﾌﾟ体" pitchFamily="50" charset="-128"/>
                <a:ea typeface="HGP創英角ﾎﾟｯﾌﾟ体" pitchFamily="50" charset="-128"/>
              </a:rPr>
              <a:t>8.4</a:t>
            </a:r>
            <a:r>
              <a:rPr lang="ja-JP" altLang="en-US" sz="1200" dirty="0" smtClean="0">
                <a:latin typeface="HGP創英角ﾎﾟｯﾌﾟ体" pitchFamily="50" charset="-128"/>
                <a:ea typeface="HGP創英角ﾎﾟｯﾌﾟ体" pitchFamily="50" charset="-128"/>
              </a:rPr>
              <a:t>倍、水分量が</a:t>
            </a:r>
            <a:r>
              <a:rPr lang="en-US" altLang="ja-JP" sz="1200" dirty="0" smtClean="0">
                <a:latin typeface="HGP創英角ﾎﾟｯﾌﾟ体" pitchFamily="50" charset="-128"/>
                <a:ea typeface="HGP創英角ﾎﾟｯﾌﾟ体" pitchFamily="50" charset="-128"/>
              </a:rPr>
              <a:t>0.7</a:t>
            </a:r>
            <a:r>
              <a:rPr lang="ja-JP" altLang="en-US" sz="1200" dirty="0" smtClean="0">
                <a:latin typeface="HGP創英角ﾎﾟｯﾌﾟ体" pitchFamily="50" charset="-128"/>
                <a:ea typeface="HGP創英角ﾎﾟｯﾌﾟ体" pitchFamily="50" charset="-128"/>
              </a:rPr>
              <a:t>倍になりました。</a:t>
            </a:r>
            <a:endParaRPr lang="en-US" altLang="ja-JP" sz="1200" dirty="0" smtClean="0">
              <a:latin typeface="HGP創英角ﾎﾟｯﾌﾟ体" pitchFamily="50" charset="-128"/>
              <a:ea typeface="HGP創英角ﾎﾟｯﾌﾟ体" pitchFamily="50" charset="-128"/>
            </a:endParaRPr>
          </a:p>
          <a:p>
            <a:pPr>
              <a:buNone/>
            </a:pPr>
            <a:endParaRPr lang="en-US" altLang="ja-JP" sz="1200" dirty="0" smtClean="0">
              <a:latin typeface="HGP創英角ﾎﾟｯﾌﾟ体" pitchFamily="50" charset="-128"/>
              <a:ea typeface="HGP創英角ﾎﾟｯﾌﾟ体" pitchFamily="50" charset="-128"/>
            </a:endParaRPr>
          </a:p>
          <a:p>
            <a:pPr>
              <a:buNone/>
            </a:pPr>
            <a:r>
              <a:rPr lang="en-US" altLang="ja-JP" sz="1200" dirty="0" smtClean="0">
                <a:latin typeface="HGP創英角ﾎﾟｯﾌﾟ体" pitchFamily="50" charset="-128"/>
                <a:ea typeface="HGP創英角ﾎﾟｯﾌﾟ体" pitchFamily="50" charset="-128"/>
                <a:hlinkClick r:id="rId2"/>
              </a:rPr>
              <a:t>https://prtimes.jp/main/html/rd/p/000000039.000030481.html</a:t>
            </a:r>
            <a:endParaRPr lang="en-US" altLang="ja-JP" sz="1200" dirty="0" smtClean="0">
              <a:latin typeface="HGP創英角ﾎﾟｯﾌﾟ体" pitchFamily="50" charset="-128"/>
              <a:ea typeface="HGP創英角ﾎﾟｯﾌﾟ体" pitchFamily="50" charset="-128"/>
            </a:endParaRPr>
          </a:p>
          <a:p>
            <a:pPr>
              <a:buNone/>
            </a:pPr>
            <a:r>
              <a:rPr lang="en-US" altLang="ja-JP" sz="1200" dirty="0" smtClean="0">
                <a:latin typeface="HGP創英角ﾎﾟｯﾌﾟ体" pitchFamily="50" charset="-128"/>
                <a:ea typeface="HGP創英角ﾎﾟｯﾌﾟ体" pitchFamily="50" charset="-128"/>
                <a:hlinkClick r:id="rId3"/>
              </a:rPr>
              <a:t>https://agingcheesecake.jp/report</a:t>
            </a:r>
            <a:endParaRPr lang="en-US" altLang="ja-JP" sz="1200" dirty="0" smtClean="0">
              <a:latin typeface="HGP創英角ﾎﾟｯﾌﾟ体" pitchFamily="50" charset="-128"/>
              <a:ea typeface="HGP創英角ﾎﾟｯﾌﾟ体" pitchFamily="50" charset="-128"/>
            </a:endParaRPr>
          </a:p>
          <a:p>
            <a:pPr>
              <a:buNone/>
            </a:pPr>
            <a:endParaRPr lang="en-US" altLang="ja-JP" sz="1200" dirty="0" smtClean="0">
              <a:latin typeface="HGP創英角ﾎﾟｯﾌﾟ体" pitchFamily="50" charset="-128"/>
              <a:ea typeface="HGP創英角ﾎﾟｯﾌﾟ体" pitchFamily="50" charset="-128"/>
            </a:endParaRPr>
          </a:p>
          <a:p>
            <a:pPr>
              <a:buNone/>
            </a:pPr>
            <a:r>
              <a:rPr lang="ja-JP" altLang="en-US" sz="1200" dirty="0" smtClean="0">
                <a:latin typeface="HGP創英角ﾎﾟｯﾌﾟ体" pitchFamily="50" charset="-128"/>
                <a:ea typeface="HGP創英角ﾎﾟｯﾌﾟ体" pitchFamily="50" charset="-128"/>
              </a:rPr>
              <a:t/>
            </a:r>
            <a:br>
              <a:rPr lang="ja-JP" altLang="en-US" sz="1200" dirty="0" smtClean="0">
                <a:latin typeface="HGP創英角ﾎﾟｯﾌﾟ体" pitchFamily="50" charset="-128"/>
                <a:ea typeface="HGP創英角ﾎﾟｯﾌﾟ体" pitchFamily="50" charset="-128"/>
              </a:rPr>
            </a:br>
            <a:endParaRPr kumimoji="1" lang="en-US" altLang="ja-JP" sz="1200" b="1" dirty="0" smtClean="0">
              <a:latin typeface="HGP創英角ﾎﾟｯﾌﾟ体" pitchFamily="50" charset="-128"/>
              <a:ea typeface="HGP創英角ﾎﾟｯﾌﾟ体" pitchFamily="50" charset="-128"/>
            </a:endParaRPr>
          </a:p>
          <a:p>
            <a:pPr>
              <a:buNone/>
            </a:pPr>
            <a:endParaRPr lang="en-US" altLang="ja-JP" sz="1200" dirty="0" smtClean="0">
              <a:latin typeface="HGP創英角ﾎﾟｯﾌﾟ体" pitchFamily="50" charset="-128"/>
              <a:ea typeface="HGP創英角ﾎﾟｯﾌﾟ体" pitchFamily="50" charset="-128"/>
            </a:endParaRPr>
          </a:p>
          <a:p>
            <a:pPr>
              <a:buNone/>
            </a:pPr>
            <a:endParaRPr kumimoji="1" lang="en-US" altLang="ja-JP" sz="1200" dirty="0" smtClean="0">
              <a:latin typeface="HGP創英角ﾎﾟｯﾌﾟ体" pitchFamily="50" charset="-128"/>
              <a:ea typeface="HGP創英角ﾎﾟｯﾌﾟ体" pitchFamily="50" charset="-128"/>
            </a:endParaRPr>
          </a:p>
          <a:p>
            <a:pPr>
              <a:buNone/>
            </a:pPr>
            <a:endParaRPr kumimoji="1" lang="en-US" altLang="ja-JP" sz="1600" dirty="0" smtClean="0">
              <a:latin typeface="HGP創英角ﾎﾟｯﾌﾟ体" pitchFamily="50" charset="-128"/>
              <a:ea typeface="HGP創英角ﾎﾟｯﾌﾟ体" pitchFamily="50" charset="-128"/>
            </a:endParaRPr>
          </a:p>
        </p:txBody>
      </p:sp>
      <p:sp>
        <p:nvSpPr>
          <p:cNvPr id="4" name="テキスト ボックス 3"/>
          <p:cNvSpPr txBox="1"/>
          <p:nvPr/>
        </p:nvSpPr>
        <p:spPr>
          <a:xfrm>
            <a:off x="6804248" y="1556792"/>
            <a:ext cx="184731" cy="369332"/>
          </a:xfrm>
          <a:prstGeom prst="rect">
            <a:avLst/>
          </a:prstGeom>
          <a:noFill/>
        </p:spPr>
        <p:txBody>
          <a:bodyPr wrap="none" rtlCol="0">
            <a:spAutoFit/>
          </a:bodyPr>
          <a:lstStyle/>
          <a:p>
            <a:endParaRPr kumimoji="1" lang="ja-JP" altLang="en-US" b="1" dirty="0">
              <a:latin typeface="HGP創英角ﾎﾟｯﾌﾟ体" pitchFamily="50" charset="-128"/>
              <a:ea typeface="HGP創英角ﾎﾟｯﾌﾟ体"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9879" t="38184" r="23196" b="7722"/>
          <a:stretch>
            <a:fillRect/>
          </a:stretch>
        </p:blipFill>
        <p:spPr bwMode="auto">
          <a:xfrm>
            <a:off x="2483768" y="692696"/>
            <a:ext cx="4536504" cy="24482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1750" t="35459" r="23072" b="4260"/>
          <a:stretch>
            <a:fillRect/>
          </a:stretch>
        </p:blipFill>
        <p:spPr bwMode="auto">
          <a:xfrm>
            <a:off x="1835696" y="3284984"/>
            <a:ext cx="5526741" cy="3429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rPr>
              <a:t>熟成バスクチーズケーキ</a:t>
            </a:r>
            <a:endParaRPr kumimoji="1" lang="ja-JP" altLang="en-US" sz="32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latin typeface="HGP創英角ﾎﾟｯﾌﾟ体" pitchFamily="50" charset="-128"/>
                <a:ea typeface="HGP創英角ﾎﾟｯﾌﾟ体" pitchFamily="50" charset="-128"/>
              </a:rPr>
              <a:t>粉無しグルテンフリー</a:t>
            </a:r>
            <a:endParaRPr kumimoji="1" lang="en-US" altLang="ja-JP" dirty="0" smtClean="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GoogleMAP400</a:t>
            </a:r>
            <a:r>
              <a:rPr lang="ja-JP" altLang="en-US" dirty="0" smtClean="0">
                <a:latin typeface="HGP創英角ﾎﾟｯﾌﾟ体" pitchFamily="50" charset="-128"/>
                <a:ea typeface="HGP創英角ﾎﾟｯﾌﾟ体" pitchFamily="50" charset="-128"/>
              </a:rPr>
              <a:t>件以上で</a:t>
            </a:r>
            <a:r>
              <a:rPr lang="en-US" altLang="ja-JP" dirty="0" smtClean="0">
                <a:latin typeface="HGP創英角ﾎﾟｯﾌﾟ体" pitchFamily="50" charset="-128"/>
                <a:ea typeface="HGP創英角ﾎﾟｯﾌﾟ体" pitchFamily="50" charset="-128"/>
              </a:rPr>
              <a:t>4.9</a:t>
            </a:r>
          </a:p>
          <a:p>
            <a:r>
              <a:rPr kumimoji="1" lang="en-US" altLang="ja-JP" dirty="0" smtClean="0">
                <a:latin typeface="HGP創英角ﾎﾟｯﾌﾟ体" pitchFamily="50" charset="-128"/>
                <a:ea typeface="HGP創英角ﾎﾟｯﾌﾟ体" pitchFamily="50" charset="-128"/>
              </a:rPr>
              <a:t>2024</a:t>
            </a:r>
            <a:r>
              <a:rPr kumimoji="1" lang="ja-JP" altLang="en-US" dirty="0" smtClean="0">
                <a:latin typeface="HGP創英角ﾎﾟｯﾌﾟ体" pitchFamily="50" charset="-128"/>
                <a:ea typeface="HGP創英角ﾎﾟｯﾌﾟ体" pitchFamily="50" charset="-128"/>
              </a:rPr>
              <a:t>年テレビ放送</a:t>
            </a:r>
            <a:r>
              <a:rPr kumimoji="1" lang="en-US" altLang="ja-JP" dirty="0" smtClean="0">
                <a:latin typeface="HGP創英角ﾎﾟｯﾌﾟ体" pitchFamily="50" charset="-128"/>
                <a:ea typeface="HGP創英角ﾎﾟｯﾌﾟ体" pitchFamily="50" charset="-128"/>
              </a:rPr>
              <a:t>3</a:t>
            </a:r>
            <a:r>
              <a:rPr kumimoji="1" lang="ja-JP" altLang="en-US" dirty="0" smtClean="0">
                <a:latin typeface="HGP創英角ﾎﾟｯﾌﾟ体" pitchFamily="50" charset="-128"/>
                <a:ea typeface="HGP創英角ﾎﾟｯﾌﾟ体" pitchFamily="50" charset="-128"/>
              </a:rPr>
              <a:t>回</a:t>
            </a:r>
            <a:endParaRPr kumimoji="1"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菌検査を行っている</a:t>
            </a:r>
            <a:endParaRPr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消費期限</a:t>
            </a:r>
            <a:r>
              <a:rPr kumimoji="1" lang="en-US" altLang="ja-JP" dirty="0" smtClean="0">
                <a:latin typeface="HGP創英角ﾎﾟｯﾌﾟ体" pitchFamily="50" charset="-128"/>
                <a:ea typeface="HGP創英角ﾎﾟｯﾌﾟ体" pitchFamily="50" charset="-128"/>
              </a:rPr>
              <a:t>180</a:t>
            </a:r>
            <a:r>
              <a:rPr kumimoji="1" lang="ja-JP" altLang="en-US" dirty="0" smtClean="0">
                <a:latin typeface="HGP創英角ﾎﾟｯﾌﾟ体" pitchFamily="50" charset="-128"/>
                <a:ea typeface="HGP創英角ﾎﾟｯﾌﾟ体" pitchFamily="50" charset="-128"/>
              </a:rPr>
              <a:t>日</a:t>
            </a:r>
            <a:r>
              <a:rPr lang="ja-JP" altLang="en-US" dirty="0" smtClean="0">
                <a:latin typeface="HGP創英角ﾎﾟｯﾌﾟ体" pitchFamily="50" charset="-128"/>
                <a:ea typeface="HGP創英角ﾎﾟｯﾌﾟ体" pitchFamily="50" charset="-128"/>
              </a:rPr>
              <a:t>取得</a:t>
            </a:r>
            <a:r>
              <a:rPr kumimoji="1" lang="en-US" altLang="ja-JP" dirty="0" smtClean="0">
                <a:latin typeface="HGP創英角ﾎﾟｯﾌﾟ体" pitchFamily="50" charset="-128"/>
                <a:ea typeface="HGP創英角ﾎﾟｯﾌﾟ体" pitchFamily="50" charset="-128"/>
              </a:rPr>
              <a:t>(</a:t>
            </a:r>
            <a:r>
              <a:rPr kumimoji="1" lang="ja-JP" altLang="en-US" dirty="0" smtClean="0">
                <a:latin typeface="HGP創英角ﾎﾟｯﾌﾟ体" pitchFamily="50" charset="-128"/>
                <a:ea typeface="HGP創英角ﾎﾟｯﾌﾟ体" pitchFamily="50" charset="-128"/>
              </a:rPr>
              <a:t>現在販売時は</a:t>
            </a:r>
            <a:r>
              <a:rPr kumimoji="1" lang="en-US" altLang="ja-JP" dirty="0" smtClean="0">
                <a:latin typeface="HGP創英角ﾎﾟｯﾌﾟ体" pitchFamily="50" charset="-128"/>
                <a:ea typeface="HGP創英角ﾎﾟｯﾌﾟ体" pitchFamily="50" charset="-128"/>
              </a:rPr>
              <a:t>30</a:t>
            </a:r>
            <a:r>
              <a:rPr kumimoji="1" lang="ja-JP" altLang="en-US" dirty="0" smtClean="0">
                <a:latin typeface="HGP創英角ﾎﾟｯﾌﾟ体" pitchFamily="50" charset="-128"/>
                <a:ea typeface="HGP創英角ﾎﾟｯﾌﾟ体" pitchFamily="50" charset="-128"/>
              </a:rPr>
              <a:t>日</a:t>
            </a:r>
            <a:r>
              <a:rPr lang="ja-JP" altLang="en-US" dirty="0" smtClean="0">
                <a:latin typeface="HGP創英角ﾎﾟｯﾌﾟ体" pitchFamily="50" charset="-128"/>
                <a:ea typeface="HGP創英角ﾎﾟｯﾌﾟ体" pitchFamily="50" charset="-128"/>
              </a:rPr>
              <a:t>表示</a:t>
            </a:r>
            <a:r>
              <a:rPr kumimoji="1" lang="ja-JP" altLang="en-US" dirty="0" smtClean="0">
                <a:latin typeface="HGP創英角ﾎﾟｯﾌﾟ体" pitchFamily="50" charset="-128"/>
                <a:ea typeface="HGP創英角ﾎﾟｯﾌﾟ体" pitchFamily="50" charset="-128"/>
              </a:rPr>
              <a:t>）</a:t>
            </a:r>
            <a:endParaRPr kumimoji="1"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冷凍と冷蔵が可能</a:t>
            </a:r>
            <a:endParaRPr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熟成に関してのエビデンスがあります</a:t>
            </a:r>
            <a:endParaRPr kumimoji="1"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出退勤の管理を行っています</a:t>
            </a:r>
            <a:endParaRPr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菓子製造業取得</a:t>
            </a:r>
            <a:endParaRPr kumimoji="1" lang="ja-JP" altLang="en-US" dirty="0">
              <a:latin typeface="HGP創英角ﾎﾟｯﾌﾟ体" pitchFamily="50" charset="-128"/>
              <a:ea typeface="HGP創英角ﾎﾟｯﾌﾟ体"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cs typeface="Meiryo UI" panose="020B0604030504040204" charset="-128"/>
              </a:rPr>
              <a:t>熟成バスクチーズケーキ実績</a:t>
            </a:r>
            <a:r>
              <a:rPr kumimoji="1" lang="en-US" altLang="ja-JP" sz="3200" dirty="0" smtClean="0">
                <a:latin typeface="HGP創英角ﾎﾟｯﾌﾟ体" pitchFamily="50" charset="-128"/>
                <a:ea typeface="HGP創英角ﾎﾟｯﾌﾟ体" pitchFamily="50" charset="-128"/>
                <a:cs typeface="Meiryo UI" panose="020B0604030504040204" charset="-128"/>
              </a:rPr>
              <a:t>-1</a:t>
            </a:r>
            <a:endParaRPr kumimoji="1" lang="ja-JP" altLang="en-US" sz="3200" dirty="0">
              <a:latin typeface="HGP創英角ﾎﾟｯﾌﾟ体" pitchFamily="50" charset="-128"/>
              <a:ea typeface="HGP創英角ﾎﾟｯﾌﾟ体" pitchFamily="50" charset="-128"/>
              <a:cs typeface="Meiryo UI" panose="020B0604030504040204" charset="-128"/>
            </a:endParaRPr>
          </a:p>
        </p:txBody>
      </p:sp>
      <p:sp>
        <p:nvSpPr>
          <p:cNvPr id="3" name="コンテンツ プレースホルダ 2"/>
          <p:cNvSpPr>
            <a:spLocks noGrp="1"/>
          </p:cNvSpPr>
          <p:nvPr>
            <p:ph idx="1"/>
          </p:nvPr>
        </p:nvSpPr>
        <p:spPr>
          <a:xfrm>
            <a:off x="3779912" y="1628801"/>
            <a:ext cx="4968552" cy="2232248"/>
          </a:xfrm>
        </p:spPr>
        <p:txBody>
          <a:bodyPr>
            <a:normAutofit/>
          </a:bodyPr>
          <a:lstStyle/>
          <a:p>
            <a:r>
              <a:rPr kumimoji="1" lang="ja-JP" altLang="en-US" sz="1800" dirty="0" smtClean="0">
                <a:latin typeface="HGP創英角ﾎﾟｯﾌﾟ体" pitchFamily="50" charset="-128"/>
                <a:ea typeface="HGP創英角ﾎﾟｯﾌﾟ体" pitchFamily="50" charset="-128"/>
                <a:cs typeface="Meiryo UI" panose="020B0604030504040204" charset="-128"/>
              </a:rPr>
              <a:t>日本最大級のお取り寄せサイト</a:t>
            </a:r>
            <a:endParaRPr kumimoji="1" lang="en-US" altLang="ja-JP" sz="18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800" dirty="0" smtClean="0">
                <a:latin typeface="HGP創英角ﾎﾟｯﾌﾟ体" pitchFamily="50" charset="-128"/>
                <a:ea typeface="HGP創英角ﾎﾟｯﾌﾟ体" pitchFamily="50" charset="-128"/>
                <a:cs typeface="Meiryo UI" panose="020B0604030504040204" charset="-128"/>
              </a:rPr>
              <a:t>　　</a:t>
            </a:r>
            <a:r>
              <a:rPr kumimoji="1" lang="ja-JP" altLang="en-US" sz="1800" dirty="0" smtClean="0">
                <a:latin typeface="HGP創英角ﾎﾟｯﾌﾟ体" pitchFamily="50" charset="-128"/>
                <a:ea typeface="HGP創英角ﾎﾟｯﾌﾟ体" pitchFamily="50" charset="-128"/>
                <a:cs typeface="Meiryo UI" panose="020B0604030504040204" charset="-128"/>
              </a:rPr>
              <a:t>おとりよせネット様のベストお取り寄せ大賞</a:t>
            </a:r>
            <a:r>
              <a:rPr kumimoji="1" lang="en-US" altLang="ja-JP" sz="1800" dirty="0" smtClean="0">
                <a:latin typeface="HGP創英角ﾎﾟｯﾌﾟ体" pitchFamily="50" charset="-128"/>
                <a:ea typeface="HGP創英角ﾎﾟｯﾌﾟ体" pitchFamily="50" charset="-128"/>
                <a:cs typeface="Meiryo UI" panose="020B0604030504040204" charset="-128"/>
              </a:rPr>
              <a:t>2023</a:t>
            </a:r>
            <a:r>
              <a:rPr kumimoji="1" lang="ja-JP" altLang="en-US" sz="1800" dirty="0" smtClean="0">
                <a:latin typeface="HGP創英角ﾎﾟｯﾌﾟ体" pitchFamily="50" charset="-128"/>
                <a:ea typeface="HGP創英角ﾎﾟｯﾌﾟ体" pitchFamily="50" charset="-128"/>
                <a:cs typeface="Meiryo UI" panose="020B0604030504040204" charset="-128"/>
              </a:rPr>
              <a:t>で洋菓子部門</a:t>
            </a:r>
            <a:r>
              <a:rPr kumimoji="1" lang="en-US" altLang="ja-JP" sz="1800" dirty="0" smtClean="0">
                <a:latin typeface="HGP創英角ﾎﾟｯﾌﾟ体" pitchFamily="50" charset="-128"/>
                <a:ea typeface="HGP創英角ﾎﾟｯﾌﾟ体" pitchFamily="50" charset="-128"/>
                <a:cs typeface="Meiryo UI" panose="020B0604030504040204" charset="-128"/>
              </a:rPr>
              <a:t>2500</a:t>
            </a:r>
            <a:r>
              <a:rPr kumimoji="1" lang="ja-JP" altLang="en-US" sz="1800" dirty="0" smtClean="0">
                <a:latin typeface="HGP創英角ﾎﾟｯﾌﾟ体" pitchFamily="50" charset="-128"/>
                <a:ea typeface="HGP創英角ﾎﾟｯﾌﾟ体" pitchFamily="50" charset="-128"/>
                <a:cs typeface="Meiryo UI" panose="020B0604030504040204" charset="-128"/>
              </a:rPr>
              <a:t>商品の中で</a:t>
            </a:r>
            <a:r>
              <a:rPr kumimoji="1" lang="en-US" altLang="ja-JP" sz="1800" dirty="0" smtClean="0">
                <a:latin typeface="HGP創英角ﾎﾟｯﾌﾟ体" pitchFamily="50" charset="-128"/>
                <a:ea typeface="HGP創英角ﾎﾟｯﾌﾟ体" pitchFamily="50" charset="-128"/>
                <a:cs typeface="Meiryo UI" panose="020B0604030504040204" charset="-128"/>
              </a:rPr>
              <a:t>3</a:t>
            </a:r>
            <a:r>
              <a:rPr kumimoji="1" lang="ja-JP" altLang="en-US" sz="1800" dirty="0" smtClean="0">
                <a:latin typeface="HGP創英角ﾎﾟｯﾌﾟ体" pitchFamily="50" charset="-128"/>
                <a:ea typeface="HGP創英角ﾎﾟｯﾌﾟ体" pitchFamily="50" charset="-128"/>
                <a:cs typeface="Meiryo UI" panose="020B0604030504040204" charset="-128"/>
              </a:rPr>
              <a:t>位に入賞</a:t>
            </a:r>
            <a:endParaRPr kumimoji="1" lang="ja-JP" altLang="en-US" sz="1800" dirty="0">
              <a:latin typeface="HGP創英角ﾎﾟｯﾌﾟ体" pitchFamily="50" charset="-128"/>
              <a:ea typeface="HGP創英角ﾎﾟｯﾌﾟ体" pitchFamily="50" charset="-128"/>
              <a:cs typeface="Meiryo UI" panose="020B0604030504040204" charset="-128"/>
            </a:endParaRPr>
          </a:p>
        </p:txBody>
      </p:sp>
      <p:pic>
        <p:nvPicPr>
          <p:cNvPr id="4" name="図 3" descr="名称未設定のデザイン (6).png"/>
          <p:cNvPicPr>
            <a:picLocks noGrp="1" noChangeAspect="1"/>
          </p:cNvPicPr>
          <p:nvPr isPhoto="1"/>
        </p:nvPicPr>
        <p:blipFill>
          <a:blip r:embed="rId2" cstate="print">
            <a:lum/>
          </a:blip>
          <a:stretch>
            <a:fillRect/>
          </a:stretch>
        </p:blipFill>
        <p:spPr>
          <a:xfrm>
            <a:off x="827584" y="1268760"/>
            <a:ext cx="2738755" cy="2394585"/>
          </a:xfrm>
          <a:prstGeom prst="rect">
            <a:avLst/>
          </a:prstGeom>
          <a:noFill/>
          <a:ln>
            <a:noFill/>
          </a:ln>
        </p:spPr>
      </p:pic>
      <p:pic>
        <p:nvPicPr>
          <p:cNvPr id="5" name="図 4" descr="288665624_10216797537930767_3758868841108229094_n (1).jpg"/>
          <p:cNvPicPr>
            <a:picLocks noGrp="1" noChangeAspect="1"/>
          </p:cNvPicPr>
          <p:nvPr isPhoto="1"/>
        </p:nvPicPr>
        <p:blipFill>
          <a:blip r:embed="rId3" cstate="print">
            <a:lum/>
          </a:blip>
          <a:stretch>
            <a:fillRect/>
          </a:stretch>
        </p:blipFill>
        <p:spPr>
          <a:xfrm>
            <a:off x="843915" y="3837940"/>
            <a:ext cx="2117725" cy="2948940"/>
          </a:xfrm>
          <a:prstGeom prst="rect">
            <a:avLst/>
          </a:prstGeom>
          <a:noFill/>
          <a:ln>
            <a:noFill/>
          </a:ln>
        </p:spPr>
      </p:pic>
      <p:sp>
        <p:nvSpPr>
          <p:cNvPr id="6" name="テキスト ボックス 5"/>
          <p:cNvSpPr txBox="1"/>
          <p:nvPr/>
        </p:nvSpPr>
        <p:spPr>
          <a:xfrm>
            <a:off x="3851920" y="4365104"/>
            <a:ext cx="5338321" cy="1477328"/>
          </a:xfrm>
          <a:prstGeom prst="rect">
            <a:avLst/>
          </a:prstGeom>
          <a:noFill/>
        </p:spPr>
        <p:txBody>
          <a:bodyPr wrap="none" rtlCol="0">
            <a:spAutoFit/>
          </a:bodyPr>
          <a:lstStyle/>
          <a:p>
            <a:r>
              <a:rPr kumimoji="1" lang="ja-JP" altLang="en-US" dirty="0" smtClean="0">
                <a:latin typeface="HGP創英角ﾎﾟｯﾌﾟ体" pitchFamily="50" charset="-128"/>
                <a:ea typeface="HGP創英角ﾎﾟｯﾌﾟ体" pitchFamily="50" charset="-128"/>
                <a:cs typeface="Meiryo UI" panose="020B0604030504040204" charset="-128"/>
              </a:rPr>
              <a:t>・　</a:t>
            </a:r>
            <a:r>
              <a:rPr kumimoji="1" lang="en-US" altLang="ja-JP" dirty="0" smtClean="0">
                <a:latin typeface="HGP創英角ﾎﾟｯﾌﾟ体" pitchFamily="50" charset="-128"/>
                <a:ea typeface="HGP創英角ﾎﾟｯﾌﾟ体" pitchFamily="50" charset="-128"/>
                <a:cs typeface="Meiryo UI" panose="020B0604030504040204" charset="-128"/>
              </a:rPr>
              <a:t>JR</a:t>
            </a:r>
            <a:r>
              <a:rPr kumimoji="1" lang="ja-JP" altLang="en-US" dirty="0" smtClean="0">
                <a:latin typeface="HGP創英角ﾎﾟｯﾌﾟ体" pitchFamily="50" charset="-128"/>
                <a:ea typeface="HGP創英角ﾎﾟｯﾌﾟ体" pitchFamily="50" charset="-128"/>
                <a:cs typeface="Meiryo UI" panose="020B0604030504040204" charset="-128"/>
              </a:rPr>
              <a:t>九州様ななつ星</a:t>
            </a:r>
            <a:r>
              <a:rPr kumimoji="1" lang="en-US" altLang="ja-JP" dirty="0" smtClean="0">
                <a:latin typeface="HGP創英角ﾎﾟｯﾌﾟ体" pitchFamily="50" charset="-128"/>
                <a:ea typeface="HGP創英角ﾎﾟｯﾌﾟ体" pitchFamily="50" charset="-128"/>
                <a:cs typeface="Meiryo UI" panose="020B0604030504040204" charset="-128"/>
              </a:rPr>
              <a:t>in</a:t>
            </a:r>
            <a:r>
              <a:rPr kumimoji="1" lang="ja-JP" altLang="en-US" dirty="0" smtClean="0">
                <a:latin typeface="HGP創英角ﾎﾟｯﾌﾟ体" pitchFamily="50" charset="-128"/>
                <a:ea typeface="HGP創英角ﾎﾟｯﾌﾟ体" pitchFamily="50" charset="-128"/>
                <a:cs typeface="Meiryo UI" panose="020B0604030504040204" charset="-128"/>
              </a:rPr>
              <a:t>九州の</a:t>
            </a:r>
            <a:r>
              <a:rPr kumimoji="1" lang="en-US" altLang="ja-JP" dirty="0" smtClean="0">
                <a:latin typeface="HGP創英角ﾎﾟｯﾌﾟ体" pitchFamily="50" charset="-128"/>
                <a:ea typeface="HGP創英角ﾎﾟｯﾌﾟ体" pitchFamily="50" charset="-128"/>
                <a:cs typeface="Meiryo UI" panose="020B0604030504040204" charset="-128"/>
              </a:rPr>
              <a:t>2022</a:t>
            </a:r>
            <a:r>
              <a:rPr kumimoji="1" lang="ja-JP" altLang="en-US" dirty="0" smtClean="0">
                <a:latin typeface="HGP創英角ﾎﾟｯﾌﾟ体" pitchFamily="50" charset="-128"/>
                <a:ea typeface="HGP創英角ﾎﾟｯﾌﾟ体" pitchFamily="50" charset="-128"/>
                <a:cs typeface="Meiryo UI" panose="020B0604030504040204" charset="-128"/>
              </a:rPr>
              <a:t>年お中元</a:t>
            </a:r>
            <a:r>
              <a:rPr lang="ja-JP" altLang="en-US" dirty="0" smtClean="0">
                <a:latin typeface="HGP創英角ﾎﾟｯﾌﾟ体" pitchFamily="50" charset="-128"/>
                <a:ea typeface="HGP創英角ﾎﾟｯﾌﾟ体" pitchFamily="50" charset="-128"/>
                <a:cs typeface="Meiryo UI" panose="020B0604030504040204" charset="-128"/>
              </a:rPr>
              <a:t>に採用</a:t>
            </a:r>
            <a:endParaRPr lang="en-US" altLang="ja-JP" dirty="0" smtClean="0">
              <a:latin typeface="HGP創英角ﾎﾟｯﾌﾟ体" pitchFamily="50" charset="-128"/>
              <a:ea typeface="HGP創英角ﾎﾟｯﾌﾟ体" pitchFamily="50" charset="-128"/>
              <a:cs typeface="Meiryo UI" panose="020B0604030504040204" charset="-128"/>
            </a:endParaRPr>
          </a:p>
          <a:p>
            <a:endParaRPr lang="en-US" altLang="ja-JP" dirty="0" smtClean="0">
              <a:latin typeface="HGP創英角ﾎﾟｯﾌﾟ体" pitchFamily="50" charset="-128"/>
              <a:ea typeface="HGP創英角ﾎﾟｯﾌﾟ体" pitchFamily="50" charset="-128"/>
              <a:cs typeface="Meiryo UI" panose="020B0604030504040204" charset="-128"/>
            </a:endParaRPr>
          </a:p>
          <a:p>
            <a:r>
              <a:rPr lang="ja-JP" altLang="en-US" dirty="0" smtClean="0">
                <a:latin typeface="HGP創英角ﾎﾟｯﾌﾟ体" pitchFamily="50" charset="-128"/>
                <a:ea typeface="HGP創英角ﾎﾟｯﾌﾟ体" pitchFamily="50" charset="-128"/>
                <a:cs typeface="Meiryo UI" panose="020B0604030504040204" charset="-128"/>
              </a:rPr>
              <a:t>　原材料の生クリーム、クリームチーズ、卵</a:t>
            </a:r>
            <a:endParaRPr lang="en-US" altLang="ja-JP" dirty="0" smtClean="0">
              <a:latin typeface="HGP創英角ﾎﾟｯﾌﾟ体" pitchFamily="50" charset="-128"/>
              <a:ea typeface="HGP創英角ﾎﾟｯﾌﾟ体" pitchFamily="50" charset="-128"/>
              <a:cs typeface="Meiryo UI" panose="020B0604030504040204" charset="-128"/>
            </a:endParaRPr>
          </a:p>
          <a:p>
            <a:r>
              <a:rPr lang="ja-JP" altLang="en-US" dirty="0" smtClean="0">
                <a:latin typeface="HGP創英角ﾎﾟｯﾌﾟ体" pitchFamily="50" charset="-128"/>
                <a:ea typeface="HGP創英角ﾎﾟｯﾌﾟ体" pitchFamily="50" charset="-128"/>
                <a:cs typeface="Meiryo UI" panose="020B0604030504040204" charset="-128"/>
              </a:rPr>
              <a:t>　を九州産に変更する事により採用されました。</a:t>
            </a:r>
            <a:endParaRPr lang="en-US" altLang="ja-JP" dirty="0" smtClean="0">
              <a:latin typeface="HGP創英角ﾎﾟｯﾌﾟ体" pitchFamily="50" charset="-128"/>
              <a:ea typeface="HGP創英角ﾎﾟｯﾌﾟ体" pitchFamily="50" charset="-128"/>
              <a:cs typeface="Meiryo UI" panose="020B0604030504040204" charset="-128"/>
            </a:endParaRPr>
          </a:p>
          <a:p>
            <a:endParaRPr kumimoji="1" lang="ja-JP" altLang="en-US" dirty="0">
              <a:latin typeface="HGP創英角ﾎﾟｯﾌﾟ体" pitchFamily="50" charset="-128"/>
              <a:ea typeface="HGP創英角ﾎﾟｯﾌﾟ体" pitchFamily="50" charset="-128"/>
              <a:cs typeface="Meiryo UI" panose="020B060403050404020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テレビ実績</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lstStyle/>
          <a:p>
            <a:r>
              <a:rPr kumimoji="1" lang="en-US" altLang="ja-JP" dirty="0" smtClean="0">
                <a:latin typeface="HGP創英角ﾎﾟｯﾌﾟ体" pitchFamily="50" charset="-128"/>
                <a:ea typeface="HGP創英角ﾎﾟｯﾌﾟ体" pitchFamily="50" charset="-128"/>
              </a:rPr>
              <a:t>2024</a:t>
            </a:r>
            <a:r>
              <a:rPr kumimoji="1" lang="ja-JP" altLang="en-US" dirty="0" smtClean="0">
                <a:latin typeface="HGP創英角ﾎﾟｯﾌﾟ体" pitchFamily="50" charset="-128"/>
                <a:ea typeface="HGP創英角ﾎﾟｯﾌﾟ体" pitchFamily="50" charset="-128"/>
              </a:rPr>
              <a:t>年</a:t>
            </a:r>
            <a:r>
              <a:rPr kumimoji="1" lang="en-US" altLang="ja-JP" dirty="0" smtClean="0">
                <a:latin typeface="HGP創英角ﾎﾟｯﾌﾟ体" pitchFamily="50" charset="-128"/>
                <a:ea typeface="HGP創英角ﾎﾟｯﾌﾟ体" pitchFamily="50" charset="-128"/>
              </a:rPr>
              <a:t>4</a:t>
            </a:r>
            <a:r>
              <a:rPr kumimoji="1" lang="ja-JP" altLang="en-US" dirty="0" smtClean="0">
                <a:latin typeface="HGP創英角ﾎﾟｯﾌﾟ体" pitchFamily="50" charset="-128"/>
                <a:ea typeface="HGP創英角ﾎﾟｯﾌﾟ体" pitchFamily="50" charset="-128"/>
              </a:rPr>
              <a:t>月　日本テレビ</a:t>
            </a:r>
            <a:r>
              <a:rPr kumimoji="1" lang="en-US" altLang="ja-JP" dirty="0" err="1" smtClean="0">
                <a:latin typeface="HGP創英角ﾎﾟｯﾌﾟ体" pitchFamily="50" charset="-128"/>
                <a:ea typeface="HGP創英角ﾎﾟｯﾌﾟ体" pitchFamily="50" charset="-128"/>
              </a:rPr>
              <a:t>day.day</a:t>
            </a:r>
            <a:endParaRPr kumimoji="1" lang="en-US" altLang="ja-JP" dirty="0" smtClean="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2024</a:t>
            </a:r>
            <a:r>
              <a:rPr lang="ja-JP" altLang="en-US" dirty="0" smtClean="0">
                <a:latin typeface="HGP創英角ﾎﾟｯﾌﾟ体" pitchFamily="50" charset="-128"/>
                <a:ea typeface="HGP創英角ﾎﾟｯﾌﾟ体" pitchFamily="50" charset="-128"/>
              </a:rPr>
              <a:t>年</a:t>
            </a:r>
            <a:r>
              <a:rPr lang="en-US" altLang="ja-JP" dirty="0" smtClean="0">
                <a:latin typeface="HGP創英角ﾎﾟｯﾌﾟ体" pitchFamily="50" charset="-128"/>
                <a:ea typeface="HGP創英角ﾎﾟｯﾌﾟ体" pitchFamily="50" charset="-128"/>
              </a:rPr>
              <a:t>5</a:t>
            </a:r>
            <a:r>
              <a:rPr lang="ja-JP" altLang="en-US" dirty="0" smtClean="0">
                <a:latin typeface="HGP創英角ﾎﾟｯﾌﾟ体" pitchFamily="50" charset="-128"/>
                <a:ea typeface="HGP創英角ﾎﾟｯﾌﾟ体" pitchFamily="50" charset="-128"/>
              </a:rPr>
              <a:t>月　日本テレビニノさん</a:t>
            </a:r>
            <a:endParaRPr lang="en-US" altLang="ja-JP" dirty="0" smtClean="0">
              <a:latin typeface="HGP創英角ﾎﾟｯﾌﾟ体" pitchFamily="50" charset="-128"/>
              <a:ea typeface="HGP創英角ﾎﾟｯﾌﾟ体" pitchFamily="50" charset="-128"/>
            </a:endParaRPr>
          </a:p>
          <a:p>
            <a:r>
              <a:rPr kumimoji="1" lang="en-US" altLang="ja-JP" dirty="0" smtClean="0">
                <a:latin typeface="HGP創英角ﾎﾟｯﾌﾟ体" pitchFamily="50" charset="-128"/>
                <a:ea typeface="HGP創英角ﾎﾟｯﾌﾟ体" pitchFamily="50" charset="-128"/>
              </a:rPr>
              <a:t>2024</a:t>
            </a:r>
            <a:r>
              <a:rPr kumimoji="1" lang="ja-JP" altLang="en-US" dirty="0" smtClean="0">
                <a:latin typeface="HGP創英角ﾎﾟｯﾌﾟ体" pitchFamily="50" charset="-128"/>
                <a:ea typeface="HGP創英角ﾎﾟｯﾌﾟ体" pitchFamily="50" charset="-128"/>
              </a:rPr>
              <a:t>年</a:t>
            </a:r>
            <a:r>
              <a:rPr kumimoji="1" lang="en-US" altLang="ja-JP" dirty="0" smtClean="0">
                <a:latin typeface="HGP創英角ﾎﾟｯﾌﾟ体" pitchFamily="50" charset="-128"/>
                <a:ea typeface="HGP創英角ﾎﾟｯﾌﾟ体" pitchFamily="50" charset="-128"/>
              </a:rPr>
              <a:t>6</a:t>
            </a:r>
            <a:r>
              <a:rPr kumimoji="1" lang="ja-JP" altLang="en-US" dirty="0" smtClean="0">
                <a:latin typeface="HGP創英角ﾎﾟｯﾌﾟ体" pitchFamily="50" charset="-128"/>
                <a:ea typeface="HGP創英角ﾎﾟｯﾌﾟ体" pitchFamily="50" charset="-128"/>
              </a:rPr>
              <a:t>月　フジテレビぽかぽか</a:t>
            </a:r>
            <a:endParaRPr kumimoji="1" lang="en-US" altLang="ja-JP" dirty="0" smtClean="0">
              <a:latin typeface="HGP創英角ﾎﾟｯﾌﾟ体" pitchFamily="50" charset="-128"/>
              <a:ea typeface="HGP創英角ﾎﾟｯﾌﾟ体" pitchFamily="50" charset="-128"/>
            </a:endParaRPr>
          </a:p>
          <a:p>
            <a:pPr>
              <a:buNone/>
            </a:pPr>
            <a:r>
              <a:rPr lang="ja-JP" altLang="en-US" dirty="0" smtClean="0">
                <a:latin typeface="HGP創英角ﾎﾟｯﾌﾟ体" pitchFamily="50" charset="-128"/>
                <a:ea typeface="HGP創英角ﾎﾟｯﾌﾟ体" pitchFamily="50" charset="-128"/>
              </a:rPr>
              <a:t>　　　　　　　　　誰にも教えたくないグルメ</a:t>
            </a:r>
            <a:r>
              <a:rPr lang="en-US" altLang="ja-JP" dirty="0" smtClean="0">
                <a:latin typeface="HGP創英角ﾎﾟｯﾌﾟ体" pitchFamily="50" charset="-128"/>
                <a:ea typeface="HGP創英角ﾎﾟｯﾌﾟ体" pitchFamily="50" charset="-128"/>
              </a:rPr>
              <a:t>SP</a:t>
            </a:r>
            <a:endParaRPr kumimoji="1" lang="ja-JP" altLang="en-US" dirty="0">
              <a:latin typeface="HGP創英角ﾎﾟｯﾌﾟ体" pitchFamily="50" charset="-128"/>
              <a:ea typeface="HGP創英角ﾎﾟｯﾌﾟ体" pitchFamily="50" charset="-128"/>
            </a:endParaRPr>
          </a:p>
        </p:txBody>
      </p:sp>
      <p:pic>
        <p:nvPicPr>
          <p:cNvPr id="4" name="図 3" descr="IMG_5245.jpeg"/>
          <p:cNvPicPr>
            <a:picLocks noChangeAspect="1"/>
          </p:cNvPicPr>
          <p:nvPr/>
        </p:nvPicPr>
        <p:blipFill>
          <a:blip r:embed="rId2" cstate="print"/>
          <a:stretch>
            <a:fillRect/>
          </a:stretch>
        </p:blipFill>
        <p:spPr>
          <a:xfrm>
            <a:off x="611560" y="4293096"/>
            <a:ext cx="3347864" cy="18065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熟成バスクチーズケーキ.png"/>
          <p:cNvPicPr>
            <a:picLocks noChangeAspect="1"/>
          </p:cNvPicPr>
          <p:nvPr/>
        </p:nvPicPr>
        <p:blipFill>
          <a:blip r:embed="rId2" cstate="print"/>
          <a:stretch>
            <a:fillRect/>
          </a:stretch>
        </p:blipFill>
        <p:spPr>
          <a:xfrm>
            <a:off x="179512" y="1268760"/>
            <a:ext cx="3061335" cy="3061335"/>
          </a:xfrm>
          <a:prstGeom prst="rect">
            <a:avLst/>
          </a:prstGeom>
        </p:spPr>
      </p:pic>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cs typeface="Meiryo UI" panose="020B0604030504040204" charset="-128"/>
              </a:rPr>
              <a:t>熟成バスクチーズケーキ実績</a:t>
            </a:r>
            <a:r>
              <a:rPr kumimoji="1" lang="en-US" altLang="ja-JP" sz="3200" dirty="0" smtClean="0">
                <a:latin typeface="HGP創英角ﾎﾟｯﾌﾟ体" pitchFamily="50" charset="-128"/>
                <a:ea typeface="HGP創英角ﾎﾟｯﾌﾟ体" pitchFamily="50" charset="-128"/>
                <a:cs typeface="Meiryo UI" panose="020B0604030504040204" charset="-128"/>
              </a:rPr>
              <a:t>-2</a:t>
            </a:r>
            <a:endParaRPr kumimoji="1" lang="ja-JP" altLang="en-US" sz="3200" dirty="0">
              <a:latin typeface="HGP創英角ﾎﾟｯﾌﾟ体" pitchFamily="50" charset="-128"/>
              <a:ea typeface="HGP創英角ﾎﾟｯﾌﾟ体" pitchFamily="50" charset="-128"/>
              <a:cs typeface="Meiryo UI" panose="020B0604030504040204" charset="-128"/>
            </a:endParaRPr>
          </a:p>
        </p:txBody>
      </p:sp>
      <p:pic>
        <p:nvPicPr>
          <p:cNvPr id="4" name="Picture 3"/>
          <p:cNvPicPr>
            <a:picLocks noGrp="1" noChangeAspect="1" noChangeArrowheads="1"/>
          </p:cNvPicPr>
          <p:nvPr>
            <p:ph idx="1"/>
          </p:nvPr>
        </p:nvPicPr>
        <p:blipFill>
          <a:blip r:embed="rId3" cstate="print"/>
          <a:srcRect l="5906" t="13867" r="57082" b="11934"/>
          <a:stretch>
            <a:fillRect/>
          </a:stretch>
        </p:blipFill>
        <p:spPr bwMode="auto">
          <a:xfrm>
            <a:off x="366395" y="4004945"/>
            <a:ext cx="2765445" cy="2599781"/>
          </a:xfrm>
          <a:prstGeom prst="rect">
            <a:avLst/>
          </a:prstGeom>
          <a:noFill/>
          <a:ln w="9525">
            <a:noFill/>
            <a:miter lim="800000"/>
            <a:headEnd/>
            <a:tailEnd/>
          </a:ln>
        </p:spPr>
      </p:pic>
      <p:sp>
        <p:nvSpPr>
          <p:cNvPr id="8" name="テキスト ボックス 7"/>
          <p:cNvSpPr txBox="1"/>
          <p:nvPr/>
        </p:nvSpPr>
        <p:spPr>
          <a:xfrm>
            <a:off x="3635896" y="4005064"/>
            <a:ext cx="5184576" cy="2308324"/>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cs typeface="Meiryo UI" panose="020B0604030504040204" charset="-128"/>
              </a:rPr>
              <a:t>日本最大級の会員数</a:t>
            </a:r>
            <a:r>
              <a:rPr kumimoji="1" lang="en-US" altLang="ja-JP" dirty="0" smtClean="0">
                <a:latin typeface="HGP創英角ﾎﾟｯﾌﾟ体" pitchFamily="50" charset="-128"/>
                <a:ea typeface="HGP創英角ﾎﾟｯﾌﾟ体" pitchFamily="50" charset="-128"/>
                <a:cs typeface="Meiryo UI" panose="020B0604030504040204" charset="-128"/>
              </a:rPr>
              <a:t>150</a:t>
            </a:r>
            <a:r>
              <a:rPr kumimoji="1" lang="ja-JP" altLang="en-US" dirty="0" smtClean="0">
                <a:latin typeface="HGP創英角ﾎﾟｯﾌﾟ体" pitchFamily="50" charset="-128"/>
                <a:ea typeface="HGP創英角ﾎﾟｯﾌﾟ体" pitchFamily="50" charset="-128"/>
                <a:cs typeface="Meiryo UI" panose="020B0604030504040204" charset="-128"/>
              </a:rPr>
              <a:t>万人以上の</a:t>
            </a:r>
            <a:endParaRPr lang="en-US" altLang="ja-JP" dirty="0" smtClean="0">
              <a:latin typeface="HGP創英角ﾎﾟｯﾌﾟ体" pitchFamily="50" charset="-128"/>
              <a:ea typeface="HGP創英角ﾎﾟｯﾌﾟ体" pitchFamily="50" charset="-128"/>
              <a:cs typeface="Meiryo UI" panose="020B0604030504040204" charset="-128"/>
            </a:endParaRPr>
          </a:p>
          <a:p>
            <a:r>
              <a:rPr kumimoji="1" lang="ja-JP" altLang="en-US" dirty="0" smtClean="0">
                <a:latin typeface="HGP創英角ﾎﾟｯﾌﾟ体" pitchFamily="50" charset="-128"/>
                <a:ea typeface="HGP創英角ﾎﾟｯﾌﾟ体" pitchFamily="50" charset="-128"/>
                <a:cs typeface="Meiryo UI" panose="020B0604030504040204" charset="-128"/>
              </a:rPr>
              <a:t>ケーキ専門サイトの</a:t>
            </a:r>
            <a:r>
              <a:rPr lang="en-US" altLang="ja-JP" dirty="0" err="1" smtClean="0">
                <a:latin typeface="HGP創英角ﾎﾟｯﾌﾟ体" pitchFamily="50" charset="-128"/>
                <a:ea typeface="HGP創英角ﾎﾟｯﾌﾟ体" pitchFamily="50" charset="-128"/>
                <a:cs typeface="Meiryo UI" panose="020B0604030504040204" charset="-128"/>
              </a:rPr>
              <a:t>Cake.Jp</a:t>
            </a:r>
            <a:r>
              <a:rPr lang="ja-JP" altLang="en-US" dirty="0" smtClean="0">
                <a:latin typeface="HGP創英角ﾎﾟｯﾌﾟ体" pitchFamily="50" charset="-128"/>
                <a:ea typeface="HGP創英角ﾎﾟｯﾌﾟ体" pitchFamily="50" charset="-128"/>
                <a:cs typeface="Meiryo UI" panose="020B0604030504040204" charset="-128"/>
              </a:rPr>
              <a:t>　</a:t>
            </a:r>
            <a:r>
              <a:rPr lang="en-US" altLang="ja-JP" dirty="0" smtClean="0">
                <a:latin typeface="HGP創英角ﾎﾟｯﾌﾟ体" pitchFamily="50" charset="-128"/>
                <a:ea typeface="HGP創英角ﾎﾟｯﾌﾟ体" pitchFamily="50" charset="-128"/>
                <a:cs typeface="Meiryo UI" panose="020B0604030504040204" charset="-128"/>
              </a:rPr>
              <a:t>Award2023</a:t>
            </a:r>
            <a:r>
              <a:rPr lang="ja-JP" altLang="en-US" dirty="0" smtClean="0">
                <a:latin typeface="HGP創英角ﾎﾟｯﾌﾟ体" pitchFamily="50" charset="-128"/>
                <a:ea typeface="HGP創英角ﾎﾟｯﾌﾟ体" pitchFamily="50" charset="-128"/>
                <a:cs typeface="Meiryo UI" panose="020B0604030504040204" charset="-128"/>
              </a:rPr>
              <a:t>で</a:t>
            </a:r>
            <a:r>
              <a:rPr lang="en-US" altLang="ja-JP" dirty="0" smtClean="0">
                <a:latin typeface="HGP創英角ﾎﾟｯﾌﾟ体" pitchFamily="50" charset="-128"/>
                <a:ea typeface="HGP創英角ﾎﾟｯﾌﾟ体" pitchFamily="50" charset="-128"/>
                <a:cs typeface="Meiryo UI" panose="020B0604030504040204" charset="-128"/>
              </a:rPr>
              <a:t>TOP2%</a:t>
            </a:r>
            <a:r>
              <a:rPr lang="ja-JP" altLang="en-US" dirty="0" smtClean="0">
                <a:latin typeface="HGP創英角ﾎﾟｯﾌﾟ体" pitchFamily="50" charset="-128"/>
                <a:ea typeface="HGP創英角ﾎﾟｯﾌﾟ体" pitchFamily="50" charset="-128"/>
                <a:cs typeface="Meiryo UI" panose="020B0604030504040204" charset="-128"/>
              </a:rPr>
              <a:t>に入りし、</a:t>
            </a:r>
            <a:r>
              <a:rPr kumimoji="1" lang="ja-JP" altLang="en-US" dirty="0" smtClean="0">
                <a:latin typeface="HGP創英角ﾎﾟｯﾌﾟ体" pitchFamily="50" charset="-128"/>
                <a:ea typeface="HGP創英角ﾎﾟｯﾌﾟ体" pitchFamily="50" charset="-128"/>
                <a:cs typeface="Meiryo UI" panose="020B0604030504040204" charset="-128"/>
              </a:rPr>
              <a:t>銅賞を獲得しました。</a:t>
            </a:r>
            <a:endParaRPr lang="en-US" altLang="ja-JP" dirty="0" smtClean="0">
              <a:latin typeface="HGP創英角ﾎﾟｯﾌﾟ体" pitchFamily="50" charset="-128"/>
              <a:ea typeface="HGP創英角ﾎﾟｯﾌﾟ体" pitchFamily="50" charset="-128"/>
              <a:cs typeface="Meiryo UI" panose="020B0604030504040204" charset="-128"/>
            </a:endParaRPr>
          </a:p>
          <a:p>
            <a:endParaRPr kumimoji="1" lang="en-US" altLang="ja-JP" dirty="0" smtClean="0">
              <a:latin typeface="HGP創英角ﾎﾟｯﾌﾟ体" pitchFamily="50" charset="-128"/>
              <a:ea typeface="HGP創英角ﾎﾟｯﾌﾟ体" pitchFamily="50" charset="-128"/>
              <a:cs typeface="Meiryo UI" panose="020B0604030504040204" charset="-128"/>
            </a:endParaRPr>
          </a:p>
          <a:p>
            <a:r>
              <a:rPr kumimoji="1" lang="en-US" altLang="ja-JP" dirty="0" smtClean="0">
                <a:latin typeface="HGP創英角ﾎﾟｯﾌﾟ体" pitchFamily="50" charset="-128"/>
                <a:ea typeface="HGP創英角ﾎﾟｯﾌﾟ体" pitchFamily="50" charset="-128"/>
                <a:cs typeface="Meiryo UI" panose="020B0604030504040204" charset="-128"/>
              </a:rPr>
              <a:t>3904</a:t>
            </a:r>
            <a:r>
              <a:rPr lang="ja-JP" altLang="en-US" dirty="0" smtClean="0">
                <a:latin typeface="HGP創英角ﾎﾟｯﾌﾟ体" pitchFamily="50" charset="-128"/>
                <a:ea typeface="HGP創英角ﾎﾟｯﾌﾟ体" pitchFamily="50" charset="-128"/>
                <a:cs typeface="Meiryo UI" panose="020B0604030504040204" charset="-128"/>
              </a:rPr>
              <a:t>件商品中</a:t>
            </a:r>
            <a:endParaRPr lang="en-US" altLang="ja-JP" dirty="0" smtClean="0">
              <a:latin typeface="HGP創英角ﾎﾟｯﾌﾟ体" pitchFamily="50" charset="-128"/>
              <a:ea typeface="HGP創英角ﾎﾟｯﾌﾟ体" pitchFamily="50" charset="-128"/>
              <a:cs typeface="Meiryo UI" panose="020B0604030504040204" charset="-128"/>
            </a:endParaRPr>
          </a:p>
          <a:p>
            <a:r>
              <a:rPr lang="en-US" altLang="ja-JP" dirty="0" smtClean="0">
                <a:latin typeface="HGP創英角ﾎﾟｯﾌﾟ体" pitchFamily="50" charset="-128"/>
                <a:ea typeface="HGP創英角ﾎﾟｯﾌﾟ体" pitchFamily="50" charset="-128"/>
                <a:cs typeface="Meiryo UI" panose="020B0604030504040204" charset="-128"/>
              </a:rPr>
              <a:t>4.84</a:t>
            </a:r>
            <a:r>
              <a:rPr lang="ja-JP" altLang="en-US" dirty="0" smtClean="0">
                <a:latin typeface="HGP創英角ﾎﾟｯﾌﾟ体" pitchFamily="50" charset="-128"/>
                <a:ea typeface="HGP創英角ﾎﾟｯﾌﾟ体" pitchFamily="50" charset="-128"/>
                <a:cs typeface="Meiryo UI" panose="020B0604030504040204" charset="-128"/>
              </a:rPr>
              <a:t>口コミ評価</a:t>
            </a:r>
            <a:r>
              <a:rPr lang="en-US" altLang="ja-JP" dirty="0" smtClean="0">
                <a:latin typeface="HGP創英角ﾎﾟｯﾌﾟ体" pitchFamily="50" charset="-128"/>
                <a:ea typeface="HGP創英角ﾎﾟｯﾌﾟ体" pitchFamily="50" charset="-128"/>
                <a:cs typeface="Meiryo UI" panose="020B0604030504040204" charset="-128"/>
              </a:rPr>
              <a:t>100</a:t>
            </a:r>
            <a:r>
              <a:rPr lang="ja-JP" altLang="en-US" dirty="0" smtClean="0">
                <a:latin typeface="HGP創英角ﾎﾟｯﾌﾟ体" pitchFamily="50" charset="-128"/>
                <a:ea typeface="HGP創英角ﾎﾟｯﾌﾟ体" pitchFamily="50" charset="-128"/>
                <a:cs typeface="Meiryo UI" panose="020B0604030504040204" charset="-128"/>
              </a:rPr>
              <a:t>件以上の中</a:t>
            </a:r>
            <a:r>
              <a:rPr lang="en-US" altLang="ja-JP" dirty="0" smtClean="0">
                <a:latin typeface="HGP創英角ﾎﾟｯﾌﾟ体" pitchFamily="50" charset="-128"/>
                <a:ea typeface="HGP創英角ﾎﾟｯﾌﾟ体" pitchFamily="50" charset="-128"/>
                <a:cs typeface="Meiryo UI" panose="020B0604030504040204" charset="-128"/>
              </a:rPr>
              <a:t>4</a:t>
            </a:r>
            <a:r>
              <a:rPr lang="ja-JP" altLang="en-US" dirty="0" smtClean="0">
                <a:latin typeface="HGP創英角ﾎﾟｯﾌﾟ体" pitchFamily="50" charset="-128"/>
                <a:ea typeface="HGP創英角ﾎﾟｯﾌﾟ体" pitchFamily="50" charset="-128"/>
                <a:cs typeface="Meiryo UI" panose="020B0604030504040204" charset="-128"/>
              </a:rPr>
              <a:t>位　</a:t>
            </a:r>
            <a:r>
              <a:rPr lang="en-US" altLang="ja-JP" dirty="0" smtClean="0">
                <a:latin typeface="HGP創英角ﾎﾟｯﾌﾟ体" pitchFamily="50" charset="-128"/>
                <a:ea typeface="HGP創英角ﾎﾟｯﾌﾟ体" pitchFamily="50" charset="-128"/>
                <a:cs typeface="Meiryo UI" panose="020B0604030504040204" charset="-128"/>
              </a:rPr>
              <a:t>(8</a:t>
            </a:r>
            <a:r>
              <a:rPr lang="ja-JP" altLang="en-US" dirty="0" smtClean="0">
                <a:latin typeface="HGP創英角ﾎﾟｯﾌﾟ体" pitchFamily="50" charset="-128"/>
                <a:ea typeface="HGP創英角ﾎﾟｯﾌﾟ体" pitchFamily="50" charset="-128"/>
                <a:cs typeface="Meiryo UI" panose="020B0604030504040204" charset="-128"/>
              </a:rPr>
              <a:t>月</a:t>
            </a:r>
            <a:r>
              <a:rPr lang="en-US" altLang="ja-JP" dirty="0" smtClean="0">
                <a:latin typeface="HGP創英角ﾎﾟｯﾌﾟ体" pitchFamily="50" charset="-128"/>
                <a:ea typeface="HGP創英角ﾎﾟｯﾌﾟ体" pitchFamily="50" charset="-128"/>
                <a:cs typeface="Meiryo UI" panose="020B0604030504040204" charset="-128"/>
              </a:rPr>
              <a:t>10</a:t>
            </a:r>
            <a:r>
              <a:rPr lang="ja-JP" altLang="en-US" dirty="0" smtClean="0">
                <a:latin typeface="HGP創英角ﾎﾟｯﾌﾟ体" pitchFamily="50" charset="-128"/>
                <a:ea typeface="HGP創英角ﾎﾟｯﾌﾟ体" pitchFamily="50" charset="-128"/>
                <a:cs typeface="Meiryo UI" panose="020B0604030504040204" charset="-128"/>
              </a:rPr>
              <a:t>日現在</a:t>
            </a:r>
            <a:r>
              <a:rPr lang="en-US" altLang="ja-JP" dirty="0" smtClean="0">
                <a:latin typeface="HGP創英角ﾎﾟｯﾌﾟ体" pitchFamily="50" charset="-128"/>
                <a:ea typeface="HGP創英角ﾎﾟｯﾌﾟ体" pitchFamily="50" charset="-128"/>
                <a:cs typeface="Meiryo UI" panose="020B0604030504040204" charset="-128"/>
              </a:rPr>
              <a:t>)</a:t>
            </a:r>
            <a:endParaRPr lang="ja-JP" altLang="en-US" dirty="0" smtClean="0">
              <a:latin typeface="HGP創英角ﾎﾟｯﾌﾟ体" pitchFamily="50" charset="-128"/>
              <a:ea typeface="HGP創英角ﾎﾟｯﾌﾟ体" pitchFamily="50" charset="-128"/>
              <a:cs typeface="Meiryo UI" panose="020B0604030504040204" charset="-128"/>
            </a:endParaRPr>
          </a:p>
          <a:p>
            <a:r>
              <a:rPr lang="ja-JP" altLang="en-US" dirty="0" smtClean="0">
                <a:latin typeface="HGP創英角ﾎﾟｯﾌﾟ体" pitchFamily="50" charset="-128"/>
                <a:ea typeface="HGP創英角ﾎﾟｯﾌﾟ体" pitchFamily="50" charset="-128"/>
                <a:cs typeface="Meiryo UI" panose="020B0604030504040204" charset="-128"/>
              </a:rPr>
              <a:t>おすすめ順</a:t>
            </a:r>
            <a:r>
              <a:rPr lang="en-US" altLang="ja-JP" dirty="0" smtClean="0">
                <a:latin typeface="HGP創英角ﾎﾟｯﾌﾟ体" pitchFamily="50" charset="-128"/>
                <a:ea typeface="HGP創英角ﾎﾟｯﾌﾟ体" pitchFamily="50" charset="-128"/>
                <a:cs typeface="Meiryo UI" panose="020B0604030504040204" charset="-128"/>
              </a:rPr>
              <a:t>7</a:t>
            </a:r>
            <a:r>
              <a:rPr lang="ja-JP" altLang="en-US" dirty="0" smtClean="0">
                <a:latin typeface="HGP創英角ﾎﾟｯﾌﾟ体" pitchFamily="50" charset="-128"/>
                <a:ea typeface="HGP創英角ﾎﾟｯﾌﾟ体" pitchFamily="50" charset="-128"/>
                <a:cs typeface="Meiryo UI" panose="020B0604030504040204" charset="-128"/>
              </a:rPr>
              <a:t>位　　　　　　　　　　　　　</a:t>
            </a:r>
            <a:r>
              <a:rPr lang="en-US" altLang="ja-JP" dirty="0" smtClean="0">
                <a:latin typeface="HGP創英角ﾎﾟｯﾌﾟ体" pitchFamily="50" charset="-128"/>
                <a:ea typeface="HGP創英角ﾎﾟｯﾌﾟ体" pitchFamily="50" charset="-128"/>
                <a:cs typeface="Meiryo UI" panose="020B0604030504040204" charset="-128"/>
              </a:rPr>
              <a:t>(8</a:t>
            </a:r>
            <a:r>
              <a:rPr lang="ja-JP" altLang="en-US" dirty="0" smtClean="0">
                <a:latin typeface="HGP創英角ﾎﾟｯﾌﾟ体" pitchFamily="50" charset="-128"/>
                <a:ea typeface="HGP創英角ﾎﾟｯﾌﾟ体" pitchFamily="50" charset="-128"/>
                <a:cs typeface="Meiryo UI" panose="020B0604030504040204" charset="-128"/>
              </a:rPr>
              <a:t>月</a:t>
            </a:r>
            <a:r>
              <a:rPr lang="en-US" altLang="ja-JP" dirty="0" smtClean="0">
                <a:latin typeface="HGP創英角ﾎﾟｯﾌﾟ体" pitchFamily="50" charset="-128"/>
                <a:ea typeface="HGP創英角ﾎﾟｯﾌﾟ体" pitchFamily="50" charset="-128"/>
                <a:cs typeface="Meiryo UI" panose="020B0604030504040204" charset="-128"/>
              </a:rPr>
              <a:t>10</a:t>
            </a:r>
            <a:r>
              <a:rPr lang="ja-JP" altLang="en-US" dirty="0" smtClean="0">
                <a:latin typeface="HGP創英角ﾎﾟｯﾌﾟ体" pitchFamily="50" charset="-128"/>
                <a:ea typeface="HGP創英角ﾎﾟｯﾌﾟ体" pitchFamily="50" charset="-128"/>
                <a:cs typeface="Meiryo UI" panose="020B0604030504040204" charset="-128"/>
              </a:rPr>
              <a:t>日現在</a:t>
            </a:r>
            <a:r>
              <a:rPr lang="en-US" altLang="ja-JP" dirty="0" smtClean="0">
                <a:latin typeface="HGP創英角ﾎﾟｯﾌﾟ体" pitchFamily="50" charset="-128"/>
                <a:ea typeface="HGP創英角ﾎﾟｯﾌﾟ体" pitchFamily="50" charset="-128"/>
                <a:cs typeface="Meiryo UI" panose="020B0604030504040204" charset="-128"/>
              </a:rPr>
              <a:t>)</a:t>
            </a:r>
          </a:p>
        </p:txBody>
      </p:sp>
      <p:sp>
        <p:nvSpPr>
          <p:cNvPr id="10" name="テキスト ボックス 9"/>
          <p:cNvSpPr txBox="1"/>
          <p:nvPr/>
        </p:nvSpPr>
        <p:spPr>
          <a:xfrm>
            <a:off x="3707904" y="1628800"/>
            <a:ext cx="4326826" cy="646331"/>
          </a:xfrm>
          <a:prstGeom prst="rect">
            <a:avLst/>
          </a:prstGeom>
          <a:noFill/>
        </p:spPr>
        <p:txBody>
          <a:bodyPr wrap="none" rtlCol="0">
            <a:spAutoFit/>
          </a:bodyPr>
          <a:lstStyle/>
          <a:p>
            <a:r>
              <a:rPr kumimoji="1" lang="en-US" altLang="ja-JP" dirty="0" smtClean="0">
                <a:latin typeface="HGP創英角ﾎﾟｯﾌﾟ体" pitchFamily="50" charset="-128"/>
                <a:ea typeface="HGP創英角ﾎﾟｯﾌﾟ体" pitchFamily="50" charset="-128"/>
                <a:cs typeface="Meiryo UI" panose="020B0604030504040204" charset="-128"/>
              </a:rPr>
              <a:t>JAL</a:t>
            </a:r>
            <a:r>
              <a:rPr kumimoji="1" lang="ja-JP" altLang="en-US" dirty="0" smtClean="0">
                <a:latin typeface="HGP創英角ﾎﾟｯﾌﾟ体" pitchFamily="50" charset="-128"/>
                <a:ea typeface="HGP創英角ﾎﾟｯﾌﾟ体" pitchFamily="50" charset="-128"/>
                <a:cs typeface="Meiryo UI" panose="020B0604030504040204" charset="-128"/>
              </a:rPr>
              <a:t>ショッピング様グルメファーストクラスで</a:t>
            </a:r>
            <a:endParaRPr kumimoji="1" lang="en-US" altLang="ja-JP" dirty="0" smtClean="0">
              <a:latin typeface="HGP創英角ﾎﾟｯﾌﾟ体" pitchFamily="50" charset="-128"/>
              <a:ea typeface="HGP創英角ﾎﾟｯﾌﾟ体" pitchFamily="50" charset="-128"/>
              <a:cs typeface="Meiryo UI" panose="020B0604030504040204" charset="-128"/>
            </a:endParaRPr>
          </a:p>
          <a:p>
            <a:r>
              <a:rPr lang="en-US" altLang="ja-JP" dirty="0" smtClean="0">
                <a:latin typeface="HGP創英角ﾎﾟｯﾌﾟ体" pitchFamily="50" charset="-128"/>
                <a:ea typeface="HGP創英角ﾎﾟｯﾌﾟ体" pitchFamily="50" charset="-128"/>
                <a:cs typeface="Meiryo UI" panose="020B0604030504040204" charset="-128"/>
              </a:rPr>
              <a:t>2022</a:t>
            </a:r>
            <a:r>
              <a:rPr lang="ja-JP" altLang="en-US" dirty="0" smtClean="0">
                <a:latin typeface="HGP創英角ﾎﾟｯﾌﾟ体" pitchFamily="50" charset="-128"/>
                <a:ea typeface="HGP創英角ﾎﾟｯﾌﾟ体" pitchFamily="50" charset="-128"/>
                <a:cs typeface="Meiryo UI" panose="020B0604030504040204" charset="-128"/>
              </a:rPr>
              <a:t>年秋号に表周りに採用頂きました。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Meiryo UI" panose="020B0604030504040204" charset="-128"/>
                <a:ea typeface="Meiryo UI" panose="020B0604030504040204" charset="-128"/>
                <a:cs typeface="Meiryo UI" panose="020B0604030504040204" charset="-128"/>
              </a:rPr>
              <a:t>熟成バスクチーズケーキ実績</a:t>
            </a:r>
            <a:r>
              <a:rPr kumimoji="1" lang="en-US" altLang="ja-JP" sz="3200" dirty="0" smtClean="0">
                <a:latin typeface="Meiryo UI" panose="020B0604030504040204" charset="-128"/>
                <a:ea typeface="Meiryo UI" panose="020B0604030504040204" charset="-128"/>
                <a:cs typeface="Meiryo UI" panose="020B0604030504040204" charset="-128"/>
              </a:rPr>
              <a:t>-3</a:t>
            </a:r>
            <a:endParaRPr kumimoji="1" lang="ja-JP" altLang="en-US" sz="3200" dirty="0">
              <a:latin typeface="Meiryo UI" panose="020B0604030504040204" charset="-128"/>
              <a:ea typeface="Meiryo UI" panose="020B0604030504040204" charset="-128"/>
              <a:cs typeface="Meiryo UI" panose="020B0604030504040204" charset="-128"/>
            </a:endParaRPr>
          </a:p>
        </p:txBody>
      </p:sp>
      <p:sp>
        <p:nvSpPr>
          <p:cNvPr id="3" name="コンテンツ プレースホルダ 2"/>
          <p:cNvSpPr>
            <a:spLocks noGrp="1"/>
          </p:cNvSpPr>
          <p:nvPr>
            <p:ph idx="1"/>
          </p:nvPr>
        </p:nvSpPr>
        <p:spPr>
          <a:xfrm>
            <a:off x="4644008" y="1772816"/>
            <a:ext cx="3394720" cy="4525963"/>
          </a:xfrm>
        </p:spPr>
        <p:txBody>
          <a:bodyPr>
            <a:normAutofit/>
          </a:bodyPr>
          <a:lstStyle/>
          <a:p>
            <a:r>
              <a:rPr kumimoji="1" lang="en-US" altLang="ja-JP" sz="1800" dirty="0" err="1" smtClean="0">
                <a:latin typeface="Meiryo UI" panose="020B0604030504040204" charset="-128"/>
                <a:ea typeface="Meiryo UI" panose="020B0604030504040204" charset="-128"/>
                <a:cs typeface="Meiryo UI" panose="020B0604030504040204" charset="-128"/>
              </a:rPr>
              <a:t>GoogleMAP</a:t>
            </a:r>
            <a:r>
              <a:rPr kumimoji="1" lang="ja-JP" altLang="en-US" sz="1800" dirty="0" smtClean="0">
                <a:latin typeface="Meiryo UI" panose="020B0604030504040204" charset="-128"/>
                <a:ea typeface="Meiryo UI" panose="020B0604030504040204" charset="-128"/>
                <a:cs typeface="Meiryo UI" panose="020B0604030504040204" charset="-128"/>
              </a:rPr>
              <a:t>の口コミ</a:t>
            </a:r>
            <a:endParaRPr kumimoji="1" lang="en-US" altLang="ja-JP" sz="1800" dirty="0" smtClean="0">
              <a:latin typeface="Meiryo UI" panose="020B0604030504040204" charset="-128"/>
              <a:ea typeface="Meiryo UI" panose="020B0604030504040204" charset="-128"/>
              <a:cs typeface="Meiryo UI" panose="020B0604030504040204" charset="-128"/>
            </a:endParaRPr>
          </a:p>
          <a:p>
            <a:pPr>
              <a:buNone/>
            </a:pPr>
            <a:r>
              <a:rPr lang="ja-JP" altLang="en-US" sz="1800" dirty="0" smtClean="0">
                <a:latin typeface="Meiryo UI" panose="020B0604030504040204" charset="-128"/>
                <a:ea typeface="Meiryo UI" panose="020B0604030504040204" charset="-128"/>
                <a:cs typeface="Meiryo UI" panose="020B0604030504040204" charset="-128"/>
              </a:rPr>
              <a:t>　　</a:t>
            </a:r>
            <a:r>
              <a:rPr lang="en-US" altLang="ja-JP" sz="1800" dirty="0" smtClean="0">
                <a:latin typeface="Meiryo UI" panose="020B0604030504040204" charset="-128"/>
                <a:ea typeface="Meiryo UI" panose="020B0604030504040204" charset="-128"/>
                <a:cs typeface="Meiryo UI" panose="020B0604030504040204" charset="-128"/>
              </a:rPr>
              <a:t>445</a:t>
            </a:r>
            <a:r>
              <a:rPr lang="ja-JP" altLang="en-US" sz="1800" dirty="0" smtClean="0">
                <a:latin typeface="Meiryo UI" panose="020B0604030504040204" charset="-128"/>
                <a:ea typeface="Meiryo UI" panose="020B0604030504040204" charset="-128"/>
                <a:cs typeface="Meiryo UI" panose="020B0604030504040204" charset="-128"/>
              </a:rPr>
              <a:t>件</a:t>
            </a:r>
            <a:r>
              <a:rPr lang="en-US" altLang="ja-JP" sz="1800" dirty="0" smtClean="0">
                <a:latin typeface="Meiryo UI" panose="020B0604030504040204" charset="-128"/>
                <a:ea typeface="Meiryo UI" panose="020B0604030504040204" charset="-128"/>
                <a:cs typeface="Meiryo UI" panose="020B0604030504040204" charset="-128"/>
              </a:rPr>
              <a:t>(10</a:t>
            </a:r>
            <a:r>
              <a:rPr lang="ja-JP" altLang="en-US" sz="1800" dirty="0" smtClean="0">
                <a:latin typeface="Meiryo UI" panose="020B0604030504040204" charset="-128"/>
                <a:ea typeface="Meiryo UI" panose="020B0604030504040204" charset="-128"/>
                <a:cs typeface="Meiryo UI" panose="020B0604030504040204" charset="-128"/>
              </a:rPr>
              <a:t>月</a:t>
            </a:r>
            <a:r>
              <a:rPr lang="en-US" altLang="ja-JP" sz="1800" dirty="0" smtClean="0">
                <a:latin typeface="Meiryo UI" panose="020B0604030504040204" charset="-128"/>
                <a:ea typeface="Meiryo UI" panose="020B0604030504040204" charset="-128"/>
                <a:cs typeface="Meiryo UI" panose="020B0604030504040204" charset="-128"/>
              </a:rPr>
              <a:t>1</a:t>
            </a:r>
            <a:r>
              <a:rPr lang="ja-JP" altLang="en-US" sz="1800" dirty="0" smtClean="0">
                <a:latin typeface="Meiryo UI" panose="020B0604030504040204" charset="-128"/>
                <a:ea typeface="Meiryo UI" panose="020B0604030504040204" charset="-128"/>
                <a:cs typeface="Meiryo UI" panose="020B0604030504040204" charset="-128"/>
              </a:rPr>
              <a:t>日</a:t>
            </a:r>
            <a:r>
              <a:rPr lang="ja-JP" altLang="en-US" sz="1800" dirty="0" smtClean="0">
                <a:latin typeface="Meiryo UI" panose="020B0604030504040204" charset="-128"/>
                <a:ea typeface="Meiryo UI" panose="020B0604030504040204" charset="-128"/>
                <a:cs typeface="Meiryo UI" panose="020B0604030504040204" charset="-128"/>
              </a:rPr>
              <a:t>現在）</a:t>
            </a:r>
            <a:endParaRPr lang="en-US" altLang="ja-JP" sz="1800" dirty="0" smtClean="0">
              <a:latin typeface="Meiryo UI" panose="020B0604030504040204" charset="-128"/>
              <a:ea typeface="Meiryo UI" panose="020B0604030504040204" charset="-128"/>
              <a:cs typeface="Meiryo UI" panose="020B0604030504040204" charset="-128"/>
            </a:endParaRPr>
          </a:p>
          <a:p>
            <a:pPr>
              <a:buNone/>
            </a:pPr>
            <a:r>
              <a:rPr lang="ja-JP" altLang="en-US" sz="1800" dirty="0" smtClean="0">
                <a:latin typeface="Meiryo UI" panose="020B0604030504040204" charset="-128"/>
                <a:ea typeface="Meiryo UI" panose="020B0604030504040204" charset="-128"/>
                <a:cs typeface="Meiryo UI" panose="020B0604030504040204" charset="-128"/>
              </a:rPr>
              <a:t>　　評価</a:t>
            </a:r>
            <a:r>
              <a:rPr lang="en-US" altLang="ja-JP" sz="1800" dirty="0" smtClean="0">
                <a:latin typeface="Meiryo UI" panose="020B0604030504040204" charset="-128"/>
                <a:ea typeface="Meiryo UI" panose="020B0604030504040204" charset="-128"/>
                <a:cs typeface="Meiryo UI" panose="020B0604030504040204" charset="-128"/>
              </a:rPr>
              <a:t>4.9</a:t>
            </a:r>
          </a:p>
          <a:p>
            <a:pPr>
              <a:buNone/>
            </a:pPr>
            <a:r>
              <a:rPr lang="ja-JP" altLang="en-US" sz="1800" dirty="0" smtClean="0">
                <a:latin typeface="Meiryo UI" panose="020B0604030504040204" charset="-128"/>
                <a:ea typeface="Meiryo UI" panose="020B0604030504040204" charset="-128"/>
                <a:cs typeface="Meiryo UI" panose="020B0604030504040204" charset="-128"/>
              </a:rPr>
              <a:t>　　</a:t>
            </a:r>
            <a:r>
              <a:rPr lang="en-US" altLang="ja-JP" sz="1800" dirty="0" smtClean="0">
                <a:latin typeface="Meiryo UI" panose="020B0604030504040204" charset="-128"/>
                <a:ea typeface="Meiryo UI" panose="020B0604030504040204" charset="-128"/>
                <a:cs typeface="Meiryo UI" panose="020B0604030504040204" charset="-128"/>
              </a:rPr>
              <a:t>400</a:t>
            </a:r>
            <a:r>
              <a:rPr lang="ja-JP" altLang="en-US" sz="1800" dirty="0" smtClean="0">
                <a:latin typeface="Meiryo UI" panose="020B0604030504040204" charset="-128"/>
                <a:ea typeface="Meiryo UI" panose="020B0604030504040204" charset="-128"/>
                <a:cs typeface="Meiryo UI" panose="020B0604030504040204" charset="-128"/>
              </a:rPr>
              <a:t>件以上の口コミで</a:t>
            </a:r>
            <a:r>
              <a:rPr lang="en-US" altLang="ja-JP" sz="1800" dirty="0" smtClean="0">
                <a:latin typeface="Meiryo UI" panose="020B0604030504040204" charset="-128"/>
                <a:ea typeface="Meiryo UI" panose="020B0604030504040204" charset="-128"/>
                <a:cs typeface="Meiryo UI" panose="020B0604030504040204" charset="-128"/>
              </a:rPr>
              <a:t>4.9</a:t>
            </a:r>
            <a:r>
              <a:rPr lang="ja-JP" altLang="en-US" sz="1800" dirty="0" smtClean="0">
                <a:latin typeface="Meiryo UI" panose="020B0604030504040204" charset="-128"/>
                <a:ea typeface="Meiryo UI" panose="020B0604030504040204" charset="-128"/>
                <a:cs typeface="Meiryo UI" panose="020B0604030504040204" charset="-128"/>
              </a:rPr>
              <a:t>の評価を頂いております。</a:t>
            </a:r>
            <a:endParaRPr lang="en-US" altLang="ja-JP" sz="1800" dirty="0" smtClean="0">
              <a:latin typeface="Meiryo UI" panose="020B0604030504040204" charset="-128"/>
              <a:ea typeface="Meiryo UI" panose="020B0604030504040204" charset="-128"/>
              <a:cs typeface="Meiryo UI" panose="020B0604030504040204" charset="-128"/>
            </a:endParaRPr>
          </a:p>
          <a:p>
            <a:pPr>
              <a:buNone/>
            </a:pPr>
            <a:r>
              <a:rPr kumimoji="1" lang="ja-JP" altLang="en-US" sz="1800" dirty="0" smtClean="0">
                <a:latin typeface="Meiryo UI" panose="020B0604030504040204" charset="-128"/>
                <a:ea typeface="Meiryo UI" panose="020B0604030504040204" charset="-128"/>
                <a:cs typeface="Meiryo UI" panose="020B0604030504040204" charset="-128"/>
              </a:rPr>
              <a:t>　　</a:t>
            </a:r>
            <a:endParaRPr kumimoji="1" lang="ja-JP" altLang="en-US" sz="1800" dirty="0">
              <a:latin typeface="Meiryo UI" panose="020B0604030504040204" charset="-128"/>
              <a:ea typeface="Meiryo UI" panose="020B0604030504040204" charset="-128"/>
              <a:cs typeface="Meiryo UI" panose="020B0604030504040204" charset="-128"/>
            </a:endParaRPr>
          </a:p>
        </p:txBody>
      </p:sp>
      <p:pic>
        <p:nvPicPr>
          <p:cNvPr id="4" name="Picture 3"/>
          <p:cNvPicPr>
            <a:picLocks noChangeAspect="1" noChangeArrowheads="1"/>
          </p:cNvPicPr>
          <p:nvPr/>
        </p:nvPicPr>
        <p:blipFill>
          <a:blip r:embed="rId2" cstate="print"/>
          <a:srcRect/>
          <a:stretch>
            <a:fillRect/>
          </a:stretch>
        </p:blipFill>
        <p:spPr bwMode="auto">
          <a:xfrm>
            <a:off x="709930" y="1240790"/>
            <a:ext cx="3141980" cy="284607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72135" y="4227830"/>
            <a:ext cx="3783965" cy="2419350"/>
          </a:xfrm>
          <a:prstGeom prst="rect">
            <a:avLst/>
          </a:prstGeom>
          <a:noFill/>
          <a:ln w="9525">
            <a:noFill/>
            <a:miter lim="800000"/>
            <a:headEnd/>
            <a:tailEnd/>
          </a:ln>
        </p:spPr>
      </p:pic>
      <p:sp>
        <p:nvSpPr>
          <p:cNvPr id="6" name="テキスト ボックス 5"/>
          <p:cNvSpPr txBox="1"/>
          <p:nvPr/>
        </p:nvSpPr>
        <p:spPr>
          <a:xfrm>
            <a:off x="4860290" y="4580890"/>
            <a:ext cx="3905250" cy="1753235"/>
          </a:xfrm>
          <a:prstGeom prst="rect">
            <a:avLst/>
          </a:prstGeom>
          <a:noFill/>
        </p:spPr>
        <p:txBody>
          <a:bodyPr wrap="square" rtlCol="0">
            <a:spAutoFit/>
          </a:bodyPr>
          <a:lstStyle/>
          <a:p>
            <a:r>
              <a:rPr lang="ja-JP" altLang="en-US" dirty="0" smtClean="0">
                <a:latin typeface="Meiryo UI" panose="020B0604030504040204" charset="-128"/>
                <a:ea typeface="Meiryo UI" panose="020B0604030504040204" charset="-128"/>
                <a:cs typeface="Meiryo UI" panose="020B0604030504040204" charset="-128"/>
              </a:rPr>
              <a:t>日本最大級クラウドファンディングサイトで</a:t>
            </a:r>
            <a:endParaRPr lang="en-US" altLang="ja-JP" dirty="0" smtClean="0">
              <a:latin typeface="Meiryo UI" panose="020B0604030504040204" charset="-128"/>
              <a:ea typeface="Meiryo UI" panose="020B0604030504040204" charset="-128"/>
              <a:cs typeface="Meiryo UI" panose="020B0604030504040204" charset="-128"/>
            </a:endParaRPr>
          </a:p>
          <a:p>
            <a:r>
              <a:rPr lang="ja-JP" altLang="en-US" dirty="0" smtClean="0">
                <a:latin typeface="Meiryo UI" panose="020B0604030504040204" charset="-128"/>
                <a:ea typeface="Meiryo UI" panose="020B0604030504040204" charset="-128"/>
                <a:cs typeface="Meiryo UI" panose="020B0604030504040204" charset="-128"/>
              </a:rPr>
              <a:t>目標</a:t>
            </a:r>
            <a:r>
              <a:rPr lang="en-US" altLang="ja-JP" dirty="0" smtClean="0">
                <a:latin typeface="Meiryo UI" panose="020B0604030504040204" charset="-128"/>
                <a:ea typeface="Meiryo UI" panose="020B0604030504040204" charset="-128"/>
                <a:cs typeface="Meiryo UI" panose="020B0604030504040204" charset="-128"/>
              </a:rPr>
              <a:t>30</a:t>
            </a:r>
            <a:r>
              <a:rPr lang="ja-JP" altLang="en-US" dirty="0" smtClean="0">
                <a:latin typeface="Meiryo UI" panose="020B0604030504040204" charset="-128"/>
                <a:ea typeface="Meiryo UI" panose="020B0604030504040204" charset="-128"/>
                <a:cs typeface="Meiryo UI" panose="020B0604030504040204" charset="-128"/>
              </a:rPr>
              <a:t>万円に対し</a:t>
            </a:r>
            <a:r>
              <a:rPr lang="en-US" altLang="ja-JP" dirty="0" smtClean="0">
                <a:latin typeface="Meiryo UI" panose="020B0604030504040204" charset="-128"/>
                <a:ea typeface="Meiryo UI" panose="020B0604030504040204" charset="-128"/>
                <a:cs typeface="Meiryo UI" panose="020B0604030504040204" charset="-128"/>
              </a:rPr>
              <a:t>813</a:t>
            </a:r>
            <a:r>
              <a:rPr lang="ja-JP" altLang="en-US" dirty="0" smtClean="0">
                <a:latin typeface="Meiryo UI" panose="020B0604030504040204" charset="-128"/>
                <a:ea typeface="Meiryo UI" panose="020B0604030504040204" charset="-128"/>
                <a:cs typeface="Meiryo UI" panose="020B0604030504040204" charset="-128"/>
              </a:rPr>
              <a:t>万円の支援</a:t>
            </a:r>
            <a:r>
              <a:rPr kumimoji="1" lang="ja-JP" altLang="en-US" dirty="0" smtClean="0">
                <a:latin typeface="Meiryo UI" panose="020B0604030504040204" charset="-128"/>
                <a:ea typeface="Meiryo UI" panose="020B0604030504040204" charset="-128"/>
                <a:cs typeface="Meiryo UI" panose="020B0604030504040204" charset="-128"/>
              </a:rPr>
              <a:t>達成率</a:t>
            </a:r>
            <a:r>
              <a:rPr kumimoji="1" lang="en-US" altLang="ja-JP" dirty="0" smtClean="0">
                <a:latin typeface="Meiryo UI" panose="020B0604030504040204" charset="-128"/>
                <a:ea typeface="Meiryo UI" panose="020B0604030504040204" charset="-128"/>
                <a:cs typeface="Meiryo UI" panose="020B0604030504040204" charset="-128"/>
              </a:rPr>
              <a:t>2700%</a:t>
            </a:r>
            <a:r>
              <a:rPr kumimoji="1" lang="ja-JP" altLang="en-US" dirty="0" smtClean="0">
                <a:latin typeface="Meiryo UI" panose="020B0604030504040204" charset="-128"/>
                <a:ea typeface="Meiryo UI" panose="020B0604030504040204" charset="-128"/>
                <a:cs typeface="Meiryo UI" panose="020B0604030504040204" charset="-128"/>
              </a:rPr>
              <a:t>超える結果となり、大変ご好評頂きました。当該期間において</a:t>
            </a:r>
            <a:r>
              <a:rPr lang="en-US" altLang="ja-JP" dirty="0" smtClean="0">
                <a:latin typeface="Meiryo UI" panose="020B0604030504040204" charset="-128"/>
                <a:ea typeface="Meiryo UI" panose="020B0604030504040204" charset="-128"/>
                <a:cs typeface="Meiryo UI" panose="020B0604030504040204" charset="-128"/>
              </a:rPr>
              <a:t>200</a:t>
            </a:r>
            <a:r>
              <a:rPr lang="ja-JP" altLang="en-US" dirty="0" smtClean="0">
                <a:latin typeface="Meiryo UI" panose="020B0604030504040204" charset="-128"/>
                <a:ea typeface="Meiryo UI" panose="020B0604030504040204" charset="-128"/>
                <a:cs typeface="Meiryo UI" panose="020B0604030504040204" charset="-128"/>
              </a:rPr>
              <a:t>件の商品の中で、栄えある１位を獲得いたしました。</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cs typeface="Meiryo UI" panose="020B0604030504040204" charset="-128"/>
              </a:rPr>
              <a:t>熟成バスクチーズケーキ実績</a:t>
            </a:r>
            <a:r>
              <a:rPr kumimoji="1" lang="en-US" altLang="ja-JP" sz="3200" dirty="0" smtClean="0">
                <a:latin typeface="HGP創英角ﾎﾟｯﾌﾟ体" pitchFamily="50" charset="-128"/>
                <a:ea typeface="HGP創英角ﾎﾟｯﾌﾟ体" pitchFamily="50" charset="-128"/>
                <a:cs typeface="Meiryo UI" panose="020B0604030504040204" charset="-128"/>
              </a:rPr>
              <a:t>-4</a:t>
            </a:r>
            <a:endParaRPr kumimoji="1" lang="ja-JP" altLang="en-US" sz="3200" dirty="0">
              <a:latin typeface="HGP創英角ﾎﾟｯﾌﾟ体" pitchFamily="50" charset="-128"/>
              <a:ea typeface="HGP創英角ﾎﾟｯﾌﾟ体" pitchFamily="50" charset="-128"/>
              <a:cs typeface="Meiryo UI" panose="020B0604030504040204" charset="-128"/>
            </a:endParaRPr>
          </a:p>
        </p:txBody>
      </p:sp>
      <p:pic>
        <p:nvPicPr>
          <p:cNvPr id="5" name="Picture 8"/>
          <p:cNvPicPr>
            <a:picLocks noChangeAspect="1" noChangeArrowheads="1"/>
          </p:cNvPicPr>
          <p:nvPr/>
        </p:nvPicPr>
        <p:blipFill>
          <a:blip r:embed="rId2" cstate="print"/>
          <a:srcRect/>
          <a:stretch>
            <a:fillRect/>
          </a:stretch>
        </p:blipFill>
        <p:spPr bwMode="auto">
          <a:xfrm>
            <a:off x="402590" y="1236345"/>
            <a:ext cx="3754755" cy="2192655"/>
          </a:xfrm>
          <a:prstGeom prst="rect">
            <a:avLst/>
          </a:prstGeom>
          <a:noFill/>
          <a:ln w="9525">
            <a:solidFill>
              <a:schemeClr val="tx1"/>
            </a:solidFill>
            <a:miter lim="800000"/>
            <a:headEnd/>
            <a:tailEnd/>
          </a:ln>
        </p:spPr>
      </p:pic>
      <p:sp>
        <p:nvSpPr>
          <p:cNvPr id="6" name="テキスト ボックス 5"/>
          <p:cNvSpPr txBox="1"/>
          <p:nvPr/>
        </p:nvSpPr>
        <p:spPr>
          <a:xfrm>
            <a:off x="5003800" y="1557020"/>
            <a:ext cx="3992880" cy="2862322"/>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cs typeface="Meiryo UI" panose="020B0604030504040204" charset="-128"/>
              </a:rPr>
              <a:t>北海道産原料を使用しており、北海道浜中町様ふるさと納税返礼品に</a:t>
            </a:r>
            <a:endParaRPr kumimoji="1" lang="en-US" altLang="ja-JP" dirty="0" smtClean="0">
              <a:latin typeface="HGP創英角ﾎﾟｯﾌﾟ体" pitchFamily="50" charset="-128"/>
              <a:ea typeface="HGP創英角ﾎﾟｯﾌﾟ体" pitchFamily="50" charset="-128"/>
              <a:cs typeface="Meiryo UI" panose="020B0604030504040204" charset="-128"/>
            </a:endParaRPr>
          </a:p>
          <a:p>
            <a:r>
              <a:rPr lang="en-US" altLang="ja-JP" dirty="0" smtClean="0">
                <a:latin typeface="HGP創英角ﾎﾟｯﾌﾟ体" pitchFamily="50" charset="-128"/>
                <a:ea typeface="HGP創英角ﾎﾟｯﾌﾟ体" pitchFamily="50" charset="-128"/>
                <a:cs typeface="Meiryo UI" panose="020B0604030504040204" charset="-128"/>
              </a:rPr>
              <a:t>2023</a:t>
            </a:r>
            <a:r>
              <a:rPr lang="ja-JP" altLang="en-US" dirty="0" smtClean="0">
                <a:latin typeface="HGP創英角ﾎﾟｯﾌﾟ体" pitchFamily="50" charset="-128"/>
                <a:ea typeface="HGP創英角ﾎﾟｯﾌﾟ体" pitchFamily="50" charset="-128"/>
                <a:cs typeface="Meiryo UI" panose="020B0604030504040204" charset="-128"/>
              </a:rPr>
              <a:t>年</a:t>
            </a:r>
            <a:r>
              <a:rPr lang="en-US" altLang="ja-JP" dirty="0" smtClean="0">
                <a:latin typeface="HGP創英角ﾎﾟｯﾌﾟ体" pitchFamily="50" charset="-128"/>
                <a:ea typeface="HGP創英角ﾎﾟｯﾌﾟ体" pitchFamily="50" charset="-128"/>
                <a:cs typeface="Meiryo UI" panose="020B0604030504040204" charset="-128"/>
              </a:rPr>
              <a:t>8</a:t>
            </a:r>
            <a:r>
              <a:rPr lang="ja-JP" altLang="en-US" dirty="0" smtClean="0">
                <a:latin typeface="HGP創英角ﾎﾟｯﾌﾟ体" pitchFamily="50" charset="-128"/>
                <a:ea typeface="HGP創英角ﾎﾟｯﾌﾟ体" pitchFamily="50" charset="-128"/>
                <a:cs typeface="Meiryo UI" panose="020B0604030504040204" charset="-128"/>
              </a:rPr>
              <a:t>月採用頂きました。</a:t>
            </a:r>
          </a:p>
          <a:p>
            <a:endParaRPr lang="en-US" altLang="ja-JP" dirty="0" smtClean="0">
              <a:latin typeface="HGP創英角ﾎﾟｯﾌﾟ体" pitchFamily="50" charset="-128"/>
              <a:ea typeface="HGP創英角ﾎﾟｯﾌﾟ体" pitchFamily="50" charset="-128"/>
              <a:cs typeface="Meiryo UI" panose="020B0604030504040204" charset="-128"/>
            </a:endParaRPr>
          </a:p>
          <a:p>
            <a:r>
              <a:rPr kumimoji="1" lang="ja-JP" altLang="en-US" dirty="0" smtClean="0">
                <a:latin typeface="HGP創英角ﾎﾟｯﾌﾟ体" pitchFamily="50" charset="-128"/>
                <a:ea typeface="HGP創英角ﾎﾟｯﾌﾟ体" pitchFamily="50" charset="-128"/>
                <a:cs typeface="Meiryo UI" panose="020B0604030504040204" charset="-128"/>
              </a:rPr>
              <a:t>熟成バスクチーズケーキ</a:t>
            </a:r>
            <a:endParaRPr kumimoji="1" lang="en-US" altLang="ja-JP" dirty="0" smtClean="0">
              <a:latin typeface="HGP創英角ﾎﾟｯﾌﾟ体" pitchFamily="50" charset="-128"/>
              <a:ea typeface="HGP創英角ﾎﾟｯﾌﾟ体" pitchFamily="50" charset="-128"/>
              <a:cs typeface="Meiryo UI" panose="020B0604030504040204" charset="-128"/>
            </a:endParaRPr>
          </a:p>
          <a:p>
            <a:r>
              <a:rPr lang="ja-JP" altLang="en-US" dirty="0" smtClean="0">
                <a:latin typeface="HGP創英角ﾎﾟｯﾌﾟ体" pitchFamily="50" charset="-128"/>
                <a:ea typeface="HGP創英角ﾎﾟｯﾌﾟ体" pitchFamily="50" charset="-128"/>
                <a:cs typeface="Meiryo UI" panose="020B0604030504040204" charset="-128"/>
              </a:rPr>
              <a:t>熟成と非熟成の食べ比べセット</a:t>
            </a:r>
            <a:endParaRPr lang="en-US" altLang="ja-JP" dirty="0" smtClean="0">
              <a:latin typeface="HGP創英角ﾎﾟｯﾌﾟ体" pitchFamily="50" charset="-128"/>
              <a:ea typeface="HGP創英角ﾎﾟｯﾌﾟ体" pitchFamily="50" charset="-128"/>
              <a:cs typeface="Meiryo UI" panose="020B0604030504040204" charset="-128"/>
            </a:endParaRPr>
          </a:p>
          <a:p>
            <a:r>
              <a:rPr lang="ja-JP" altLang="en-US" dirty="0" smtClean="0">
                <a:latin typeface="HGP創英角ﾎﾟｯﾌﾟ体" pitchFamily="50" charset="-128"/>
                <a:ea typeface="HGP創英角ﾎﾟｯﾌﾟ体" pitchFamily="50" charset="-128"/>
                <a:cs typeface="Meiryo UI" panose="020B0604030504040204" charset="-128"/>
              </a:rPr>
              <a:t>絶品スイーツ定期便に選定頂いております。</a:t>
            </a:r>
          </a:p>
          <a:p>
            <a:endParaRPr lang="en-US" altLang="ja-JP" dirty="0" smtClean="0">
              <a:latin typeface="HGP創英角ﾎﾟｯﾌﾟ体" pitchFamily="50" charset="-128"/>
              <a:ea typeface="HGP創英角ﾎﾟｯﾌﾟ体" pitchFamily="50" charset="-128"/>
              <a:cs typeface="Meiryo UI" panose="020B0604030504040204" charset="-128"/>
            </a:endParaRPr>
          </a:p>
          <a:p>
            <a:endParaRPr kumimoji="1" lang="ja-JP" altLang="en-US" dirty="0">
              <a:latin typeface="HGP創英角ﾎﾟｯﾌﾟ体" pitchFamily="50" charset="-128"/>
              <a:ea typeface="HGP創英角ﾎﾟｯﾌﾟ体" pitchFamily="50" charset="-128"/>
              <a:cs typeface="Meiryo UI" panose="020B0604030504040204" charset="-128"/>
            </a:endParaRPr>
          </a:p>
        </p:txBody>
      </p:sp>
      <p:pic>
        <p:nvPicPr>
          <p:cNvPr id="7" name="Picture 9"/>
          <p:cNvPicPr>
            <a:picLocks noChangeAspect="1" noChangeArrowheads="1"/>
          </p:cNvPicPr>
          <p:nvPr/>
        </p:nvPicPr>
        <p:blipFill>
          <a:blip r:embed="rId3" cstate="print"/>
          <a:srcRect/>
          <a:stretch>
            <a:fillRect/>
          </a:stretch>
        </p:blipFill>
        <p:spPr bwMode="auto">
          <a:xfrm>
            <a:off x="2339752" y="2708920"/>
            <a:ext cx="2160240" cy="1080120"/>
          </a:xfrm>
          <a:prstGeom prst="rect">
            <a:avLst/>
          </a:prstGeom>
          <a:noFill/>
          <a:ln w="9525">
            <a:solidFill>
              <a:schemeClr val="tx1"/>
            </a:solidFill>
            <a:miter lim="800000"/>
            <a:headEnd/>
            <a:tailEnd/>
          </a:ln>
        </p:spPr>
      </p:pic>
      <p:sp>
        <p:nvSpPr>
          <p:cNvPr id="8" name="テキスト ボックス 7"/>
          <p:cNvSpPr txBox="1"/>
          <p:nvPr/>
        </p:nvSpPr>
        <p:spPr>
          <a:xfrm>
            <a:off x="5003796" y="4363705"/>
            <a:ext cx="3816424" cy="2308324"/>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rPr>
              <a:t>粉無しグルテンフリーにより滑らかさをだし、粉を入れない事により粘性が落ちる事を熟成により補完以上の効果を出しました。</a:t>
            </a:r>
            <a:endParaRPr kumimoji="1"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業界初と言われる熟成と非熟成の成分分析を専門会社に出す事により数値で証明をしました。</a:t>
            </a:r>
            <a:endParaRPr lang="en-US" altLang="ja-JP" dirty="0" smtClean="0">
              <a:latin typeface="HGP創英角ﾎﾟｯﾌﾟ体" pitchFamily="50" charset="-128"/>
              <a:ea typeface="HGP創英角ﾎﾟｯﾌﾟ体" pitchFamily="50" charset="-128"/>
            </a:endParaRPr>
          </a:p>
          <a:p>
            <a:endParaRPr kumimoji="1" lang="ja-JP" altLang="en-US" dirty="0">
              <a:latin typeface="HGP創英角ﾎﾟｯﾌﾟ体" pitchFamily="50" charset="-128"/>
              <a:ea typeface="HGP創英角ﾎﾟｯﾌﾟ体" pitchFamily="50" charset="-128"/>
            </a:endParaRPr>
          </a:p>
        </p:txBody>
      </p:sp>
      <p:pic>
        <p:nvPicPr>
          <p:cNvPr id="4" name="コンテンツプレースホルダ 4"/>
          <p:cNvPicPr>
            <a:picLocks noGrp="1" noChangeAspect="1"/>
          </p:cNvPicPr>
          <p:nvPr>
            <p:ph idx="1"/>
          </p:nvPr>
        </p:nvPicPr>
        <p:blipFill>
          <a:blip r:embed="rId4" cstate="print"/>
          <a:stretch>
            <a:fillRect/>
          </a:stretch>
        </p:blipFill>
        <p:spPr>
          <a:xfrm>
            <a:off x="456565" y="4106545"/>
            <a:ext cx="4228465" cy="23539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rPr>
              <a:t>熟成バスクチーズケーキ実績</a:t>
            </a:r>
            <a:r>
              <a:rPr kumimoji="1" lang="en-US" altLang="ja-JP" sz="3200" dirty="0" smtClean="0">
                <a:latin typeface="HGP創英角ﾎﾟｯﾌﾟ体" pitchFamily="50" charset="-128"/>
                <a:ea typeface="HGP創英角ﾎﾟｯﾌﾟ体" pitchFamily="50" charset="-128"/>
              </a:rPr>
              <a:t>5</a:t>
            </a:r>
            <a:endParaRPr kumimoji="1" lang="ja-JP" altLang="en-US" sz="3200" dirty="0">
              <a:latin typeface="HGP創英角ﾎﾟｯﾌﾟ体" pitchFamily="50" charset="-128"/>
              <a:ea typeface="HGP創英角ﾎﾟｯﾌﾟ体" pitchFamily="50" charset="-128"/>
            </a:endParaRPr>
          </a:p>
        </p:txBody>
      </p:sp>
      <p:pic>
        <p:nvPicPr>
          <p:cNvPr id="1026" name="Picture 2"/>
          <p:cNvPicPr>
            <a:picLocks noGrp="1" noChangeAspect="1" noChangeArrowheads="1"/>
          </p:cNvPicPr>
          <p:nvPr>
            <p:ph idx="1"/>
          </p:nvPr>
        </p:nvPicPr>
        <p:blipFill>
          <a:blip r:embed="rId2" cstate="print"/>
          <a:srcRect l="20164" t="17501" r="40384" b="15677"/>
          <a:stretch>
            <a:fillRect/>
          </a:stretch>
        </p:blipFill>
        <p:spPr bwMode="auto">
          <a:xfrm>
            <a:off x="827584" y="1484784"/>
            <a:ext cx="1774483" cy="1656184"/>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20475" t="14291" r="52540" b="2107"/>
          <a:stretch>
            <a:fillRect/>
          </a:stretch>
        </p:blipFill>
        <p:spPr bwMode="auto">
          <a:xfrm>
            <a:off x="7308304" y="1772816"/>
            <a:ext cx="1368151" cy="2335626"/>
          </a:xfrm>
          <a:prstGeom prst="rect">
            <a:avLst/>
          </a:prstGeom>
          <a:noFill/>
          <a:ln w="9525">
            <a:noFill/>
            <a:miter lim="800000"/>
            <a:headEnd/>
            <a:tailEnd/>
          </a:ln>
        </p:spPr>
      </p:pic>
      <p:sp>
        <p:nvSpPr>
          <p:cNvPr id="8" name="テキスト ボックス 7"/>
          <p:cNvSpPr txBox="1"/>
          <p:nvPr/>
        </p:nvSpPr>
        <p:spPr>
          <a:xfrm>
            <a:off x="2987825" y="1700808"/>
            <a:ext cx="4176464" cy="923330"/>
          </a:xfrm>
          <a:prstGeom prst="rect">
            <a:avLst/>
          </a:prstGeom>
          <a:noFill/>
        </p:spPr>
        <p:txBody>
          <a:bodyPr wrap="square" rtlCol="0">
            <a:spAutoFit/>
          </a:bodyPr>
          <a:lstStyle/>
          <a:p>
            <a:r>
              <a:rPr kumimoji="1" lang="ja-JP" altLang="en-US" dirty="0" err="1" smtClean="0">
                <a:latin typeface="HGP創英角ﾎﾟｯﾌﾟ体" pitchFamily="50" charset="-128"/>
                <a:ea typeface="HGP創英角ﾎﾟｯﾌﾟ体" pitchFamily="50" charset="-128"/>
              </a:rPr>
              <a:t>ねとらぼ</a:t>
            </a:r>
            <a:r>
              <a:rPr kumimoji="1" lang="ja-JP" altLang="en-US" dirty="0" smtClean="0">
                <a:latin typeface="HGP創英角ﾎﾟｯﾌﾟ体" pitchFamily="50" charset="-128"/>
                <a:ea typeface="HGP創英角ﾎﾟｯﾌﾟ体" pitchFamily="50" charset="-128"/>
              </a:rPr>
              <a:t>調査隊による</a:t>
            </a:r>
            <a:endParaRPr kumimoji="1"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「大田区で人気のケーキ」ランキングで</a:t>
            </a:r>
            <a:endParaRPr kumimoji="1" lang="en-US" altLang="ja-JP" dirty="0" smtClean="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1</a:t>
            </a:r>
            <a:r>
              <a:rPr lang="ja-JP" altLang="en-US" dirty="0" smtClean="0">
                <a:latin typeface="HGP創英角ﾎﾟｯﾌﾟ体" pitchFamily="50" charset="-128"/>
                <a:ea typeface="HGP創英角ﾎﾟｯﾌﾟ体" pitchFamily="50" charset="-128"/>
              </a:rPr>
              <a:t>位になりました。</a:t>
            </a:r>
            <a:endParaRPr kumimoji="1" lang="ja-JP" altLang="en-US" dirty="0">
              <a:latin typeface="HGP創英角ﾎﾟｯﾌﾟ体" pitchFamily="50" charset="-128"/>
              <a:ea typeface="HGP創英角ﾎﾟｯﾌﾟ体"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3970784" cy="4525963"/>
          </a:xfrm>
        </p:spPr>
        <p:txBody>
          <a:bodyPr>
            <a:normAutofit/>
          </a:bodyPr>
          <a:lstStyle/>
          <a:p>
            <a:pPr lvl="0">
              <a:defRPr/>
            </a:pPr>
            <a:r>
              <a:rPr lang="ja-JP" altLang="en-US" sz="1700" dirty="0" smtClean="0">
                <a:latin typeface="HGP創英角ﾎﾟｯﾌﾟ体" pitchFamily="50" charset="-128"/>
                <a:ea typeface="HGP創英角ﾎﾟｯﾌﾟ体" pitchFamily="50" charset="-128"/>
                <a:cs typeface="Meiryo UI" panose="020B0604030504040204" charset="-128"/>
              </a:rPr>
              <a:t>入室管理をしている工場での生産をしております。</a:t>
            </a:r>
            <a:endParaRPr lang="en-US" altLang="ja-JP" sz="1700" dirty="0" smtClean="0">
              <a:latin typeface="HGP創英角ﾎﾟｯﾌﾟ体" pitchFamily="50" charset="-128"/>
              <a:ea typeface="HGP創英角ﾎﾟｯﾌﾟ体" pitchFamily="50" charset="-128"/>
              <a:cs typeface="Meiryo UI" panose="020B0604030504040204" charset="-128"/>
            </a:endParaRPr>
          </a:p>
          <a:p>
            <a:pPr lvl="0">
              <a:defRPr/>
            </a:pPr>
            <a:r>
              <a:rPr lang="ja-JP" altLang="en-US" sz="1700" dirty="0" smtClean="0">
                <a:latin typeface="HGP創英角ﾎﾟｯﾌﾟ体" pitchFamily="50" charset="-128"/>
                <a:ea typeface="HGP創英角ﾎﾟｯﾌﾟ体" pitchFamily="50" charset="-128"/>
                <a:cs typeface="Meiryo UI" panose="020B0604030504040204" charset="-128"/>
              </a:rPr>
              <a:t>菌検査も行っております。</a:t>
            </a:r>
            <a:endParaRPr lang="en-US" altLang="ja-JP" sz="1700" dirty="0" smtClean="0">
              <a:latin typeface="HGP創英角ﾎﾟｯﾌﾟ体" pitchFamily="50" charset="-128"/>
              <a:ea typeface="HGP創英角ﾎﾟｯﾌﾟ体" pitchFamily="50" charset="-128"/>
              <a:cs typeface="Meiryo UI" panose="020B0604030504040204" charset="-128"/>
            </a:endParaRPr>
          </a:p>
          <a:p>
            <a:pPr lvl="0">
              <a:defRPr/>
            </a:pPr>
            <a:endParaRPr lang="en-US" altLang="ja-JP" sz="17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サイズ</a:t>
            </a:r>
            <a:r>
              <a:rPr lang="en-US" altLang="ja-JP" sz="1900" dirty="0" smtClean="0">
                <a:latin typeface="HGP創英角ﾎﾟｯﾌﾟ体" pitchFamily="50" charset="-128"/>
                <a:ea typeface="HGP創英角ﾎﾟｯﾌﾟ体" pitchFamily="50" charset="-128"/>
                <a:cs typeface="Meiryo UI" panose="020B0604030504040204" charset="-128"/>
              </a:rPr>
              <a:t>520g</a:t>
            </a: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原材料：</a:t>
            </a:r>
            <a:endParaRPr lang="en-US" altLang="ja-JP" sz="19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クリームチーズ、生クリーム、</a:t>
            </a:r>
            <a:endParaRPr lang="en-US" altLang="ja-JP" sz="19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グラニュー糖、全卵、脱脂濃縮乳、</a:t>
            </a:r>
            <a:endParaRPr lang="en-US" altLang="ja-JP" sz="19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バターミルク（一部に乳成分を含む）</a:t>
            </a:r>
            <a:br>
              <a:rPr lang="ja-JP" altLang="en-US" sz="1900" dirty="0" smtClean="0">
                <a:latin typeface="HGP創英角ﾎﾟｯﾌﾟ体" pitchFamily="50" charset="-128"/>
                <a:ea typeface="HGP創英角ﾎﾟｯﾌﾟ体" pitchFamily="50" charset="-128"/>
                <a:cs typeface="Meiryo UI" panose="020B0604030504040204" charset="-128"/>
              </a:rPr>
            </a:br>
            <a:endParaRPr lang="en-US" altLang="ja-JP" sz="1900"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900" dirty="0" smtClean="0">
                <a:latin typeface="HGP創英角ﾎﾟｯﾌﾟ体" pitchFamily="50" charset="-128"/>
                <a:ea typeface="HGP創英角ﾎﾟｯﾌﾟ体" pitchFamily="50" charset="-128"/>
                <a:cs typeface="Meiryo UI" panose="020B0604030504040204" charset="-128"/>
              </a:rPr>
              <a:t>賞味期限</a:t>
            </a:r>
            <a:r>
              <a:rPr lang="en-US" altLang="ja-JP" sz="1900" dirty="0" smtClean="0">
                <a:latin typeface="HGP創英角ﾎﾟｯﾌﾟ体" pitchFamily="50" charset="-128"/>
                <a:ea typeface="HGP創英角ﾎﾟｯﾌﾟ体" pitchFamily="50" charset="-128"/>
                <a:cs typeface="Meiryo UI" panose="020B0604030504040204" charset="-128"/>
              </a:rPr>
              <a:t>30</a:t>
            </a:r>
            <a:r>
              <a:rPr lang="ja-JP" altLang="en-US" sz="1900" dirty="0" smtClean="0">
                <a:latin typeface="HGP創英角ﾎﾟｯﾌﾟ体" pitchFamily="50" charset="-128"/>
                <a:ea typeface="HGP創英角ﾎﾟｯﾌﾟ体" pitchFamily="50" charset="-128"/>
                <a:cs typeface="Meiryo UI" panose="020B0604030504040204" charset="-128"/>
              </a:rPr>
              <a:t>日</a:t>
            </a:r>
            <a:r>
              <a:rPr lang="en-US" altLang="ja-JP" sz="1900" dirty="0" smtClean="0">
                <a:latin typeface="HGP創英角ﾎﾟｯﾌﾟ体" pitchFamily="50" charset="-128"/>
                <a:ea typeface="HGP創英角ﾎﾟｯﾌﾟ体" pitchFamily="50" charset="-128"/>
                <a:cs typeface="Meiryo UI" panose="020B0604030504040204" charset="-128"/>
              </a:rPr>
              <a:t>(</a:t>
            </a:r>
            <a:r>
              <a:rPr lang="ja-JP" altLang="en-US" sz="1900" dirty="0" smtClean="0">
                <a:latin typeface="HGP創英角ﾎﾟｯﾌﾟ体" pitchFamily="50" charset="-128"/>
                <a:ea typeface="HGP創英角ﾎﾟｯﾌﾟ体" pitchFamily="50" charset="-128"/>
                <a:cs typeface="Meiryo UI" panose="020B0604030504040204" charset="-128"/>
              </a:rPr>
              <a:t>冷凍</a:t>
            </a:r>
            <a:r>
              <a:rPr lang="en-US" altLang="ja-JP" sz="1900" dirty="0" smtClean="0">
                <a:latin typeface="HGP創英角ﾎﾟｯﾌﾟ体" pitchFamily="50" charset="-128"/>
                <a:ea typeface="HGP創英角ﾎﾟｯﾌﾟ体" pitchFamily="50" charset="-128"/>
                <a:cs typeface="Meiryo UI" panose="020B0604030504040204" charset="-128"/>
              </a:rPr>
              <a:t>)</a:t>
            </a:r>
          </a:p>
          <a:p>
            <a:pPr>
              <a:buNone/>
            </a:pPr>
            <a:endParaRPr lang="en-US" altLang="ja-JP" sz="1900" dirty="0" smtClean="0">
              <a:latin typeface="HGP創英角ﾎﾟｯﾌﾟ体" pitchFamily="50" charset="-128"/>
              <a:ea typeface="HGP創英角ﾎﾟｯﾌﾟ体" pitchFamily="50" charset="-128"/>
              <a:cs typeface="Meiryo UI" panose="020B0604030504040204" charset="-128"/>
            </a:endParaRPr>
          </a:p>
          <a:p>
            <a:pPr>
              <a:buNone/>
            </a:pPr>
            <a:endParaRPr lang="en-US" altLang="ja-JP" b="1" dirty="0" smtClean="0">
              <a:latin typeface="HGP創英角ﾎﾟｯﾌﾟ体" pitchFamily="50" charset="-128"/>
              <a:ea typeface="HGP創英角ﾎﾟｯﾌﾟ体" pitchFamily="50" charset="-128"/>
              <a:cs typeface="Meiryo UI" panose="020B0604030504040204" charset="-128"/>
            </a:endParaRPr>
          </a:p>
          <a:p>
            <a:endParaRPr kumimoji="1" lang="ja-JP" altLang="en-US" dirty="0">
              <a:latin typeface="HGP創英角ﾎﾟｯﾌﾟ体" pitchFamily="50" charset="-128"/>
              <a:ea typeface="HGP創英角ﾎﾟｯﾌﾟ体" pitchFamily="50" charset="-128"/>
              <a:cs typeface="Meiryo UI" panose="020B0604030504040204" charset="-128"/>
            </a:endParaRPr>
          </a:p>
        </p:txBody>
      </p:sp>
      <p:pic>
        <p:nvPicPr>
          <p:cNvPr id="1026" name="Picture 2" descr="C:\Users\tawa\Documents\スイーツ\バスク\25026668961a4875c1c5bd20211129.jpg"/>
          <p:cNvPicPr>
            <a:picLocks noChangeAspect="1" noChangeArrowheads="1"/>
          </p:cNvPicPr>
          <p:nvPr/>
        </p:nvPicPr>
        <p:blipFill>
          <a:blip r:embed="rId2" cstate="print"/>
          <a:srcRect/>
          <a:stretch>
            <a:fillRect/>
          </a:stretch>
        </p:blipFill>
        <p:spPr bwMode="auto">
          <a:xfrm>
            <a:off x="6732270" y="1628775"/>
            <a:ext cx="2244725" cy="2244725"/>
          </a:xfrm>
          <a:prstGeom prst="rect">
            <a:avLst/>
          </a:prstGeom>
          <a:noFill/>
        </p:spPr>
      </p:pic>
      <p:pic>
        <p:nvPicPr>
          <p:cNvPr id="1027" name="Picture 3" descr="C:\Users\tawa\Documents\スイーツ\バスク\mitsuya\_P8A6551.jpg"/>
          <p:cNvPicPr>
            <a:picLocks noChangeAspect="1" noChangeArrowheads="1"/>
          </p:cNvPicPr>
          <p:nvPr/>
        </p:nvPicPr>
        <p:blipFill>
          <a:blip r:embed="rId3" cstate="print"/>
          <a:srcRect/>
          <a:stretch>
            <a:fillRect/>
          </a:stretch>
        </p:blipFill>
        <p:spPr bwMode="auto">
          <a:xfrm>
            <a:off x="4512945" y="1628775"/>
            <a:ext cx="2099945" cy="3148965"/>
          </a:xfrm>
          <a:prstGeom prst="rect">
            <a:avLst/>
          </a:prstGeom>
          <a:noFill/>
        </p:spPr>
      </p:pic>
      <p:sp>
        <p:nvSpPr>
          <p:cNvPr id="6" name="テキスト ボックス 5"/>
          <p:cNvSpPr txBox="1"/>
          <p:nvPr/>
        </p:nvSpPr>
        <p:spPr>
          <a:xfrm>
            <a:off x="4932040" y="5157192"/>
            <a:ext cx="4179349" cy="1292662"/>
          </a:xfrm>
          <a:prstGeom prst="rect">
            <a:avLst/>
          </a:prstGeom>
          <a:noFill/>
        </p:spPr>
        <p:txBody>
          <a:bodyPr wrap="none" rtlCol="0">
            <a:spAutoFit/>
          </a:bodyPr>
          <a:lstStyle/>
          <a:p>
            <a:pPr>
              <a:buNone/>
            </a:pPr>
            <a:r>
              <a:rPr lang="ja-JP" altLang="en-US" sz="1200" b="1" dirty="0" smtClean="0">
                <a:latin typeface="HGP創英角ﾎﾟｯﾌﾟ体" pitchFamily="50" charset="-128"/>
                <a:ea typeface="HGP創英角ﾎﾟｯﾌﾟ体" pitchFamily="50" charset="-128"/>
                <a:cs typeface="Meiryo UI" panose="020B0604030504040204" charset="-128"/>
              </a:rPr>
              <a:t>株式会社ビースリー</a:t>
            </a:r>
            <a:endParaRPr lang="en-US" altLang="ja-JP" sz="1200" b="1" dirty="0" smtClean="0">
              <a:latin typeface="HGP創英角ﾎﾟｯﾌﾟ体" pitchFamily="50" charset="-128"/>
              <a:ea typeface="HGP創英角ﾎﾟｯﾌﾟ体" pitchFamily="50" charset="-128"/>
              <a:cs typeface="Meiryo UI" panose="020B0604030504040204" charset="-128"/>
            </a:endParaRPr>
          </a:p>
          <a:p>
            <a:pPr>
              <a:buNone/>
            </a:pPr>
            <a:r>
              <a:rPr lang="ja-JP" altLang="en-US" sz="1200" b="1" dirty="0" smtClean="0">
                <a:latin typeface="HGP創英角ﾎﾟｯﾌﾟ体" pitchFamily="50" charset="-128"/>
                <a:ea typeface="HGP創英角ﾎﾟｯﾌﾟ体" pitchFamily="50" charset="-128"/>
                <a:cs typeface="Meiryo UI" panose="020B0604030504040204" charset="-128"/>
              </a:rPr>
              <a:t>代表取締役　田和充久</a:t>
            </a:r>
            <a:endParaRPr lang="en-US" altLang="ja-JP" sz="1200" b="1" dirty="0" smtClean="0">
              <a:latin typeface="HGP創英角ﾎﾟｯﾌﾟ体" pitchFamily="50" charset="-128"/>
              <a:ea typeface="HGP創英角ﾎﾟｯﾌﾟ体" pitchFamily="50" charset="-128"/>
              <a:cs typeface="Meiryo UI" panose="020B0604030504040204" charset="-128"/>
            </a:endParaRPr>
          </a:p>
          <a:p>
            <a:pPr>
              <a:buNone/>
            </a:pPr>
            <a:r>
              <a:rPr lang="en-US" altLang="ja-JP" sz="1200" dirty="0" smtClean="0">
                <a:latin typeface="HGP創英角ﾎﾟｯﾌﾟ体" pitchFamily="50" charset="-128"/>
                <a:ea typeface="HGP創英角ﾎﾟｯﾌﾟ体" pitchFamily="50" charset="-128"/>
                <a:cs typeface="Meiryo UI" panose="020B0604030504040204" charset="-128"/>
              </a:rPr>
              <a:t>141-0031</a:t>
            </a:r>
          </a:p>
          <a:p>
            <a:pPr>
              <a:buNone/>
            </a:pPr>
            <a:r>
              <a:rPr lang="ja-JP" altLang="ja-JP" sz="1200" dirty="0" smtClean="0">
                <a:latin typeface="HGP創英角ﾎﾟｯﾌﾟ体" pitchFamily="50" charset="-128"/>
                <a:ea typeface="HGP創英角ﾎﾟｯﾌﾟ体" pitchFamily="50" charset="-128"/>
                <a:cs typeface="Meiryo UI" panose="020B0604030504040204" charset="-128"/>
              </a:rPr>
              <a:t>東京都品川区西五反田</a:t>
            </a:r>
            <a:r>
              <a:rPr lang="en-US" altLang="ja-JP" sz="1200" dirty="0" smtClean="0">
                <a:latin typeface="HGP創英角ﾎﾟｯﾌﾟ体" pitchFamily="50" charset="-128"/>
                <a:ea typeface="HGP創英角ﾎﾟｯﾌﾟ体" pitchFamily="50" charset="-128"/>
                <a:cs typeface="Meiryo UI" panose="020B0604030504040204" charset="-128"/>
              </a:rPr>
              <a:t>2-10-8</a:t>
            </a:r>
            <a:r>
              <a:rPr lang="ja-JP" altLang="en-US" sz="1200" dirty="0" smtClean="0">
                <a:latin typeface="HGP創英角ﾎﾟｯﾌﾟ体" pitchFamily="50" charset="-128"/>
                <a:ea typeface="HGP創英角ﾎﾟｯﾌﾟ体" pitchFamily="50" charset="-128"/>
                <a:cs typeface="Meiryo UI" panose="020B0604030504040204" charset="-128"/>
              </a:rPr>
              <a:t>　</a:t>
            </a:r>
            <a:r>
              <a:rPr lang="ja-JP" altLang="ja-JP" sz="1200" dirty="0" smtClean="0">
                <a:latin typeface="HGP創英角ﾎﾟｯﾌﾟ体" pitchFamily="50" charset="-128"/>
                <a:ea typeface="HGP創英角ﾎﾟｯﾌﾟ体" pitchFamily="50" charset="-128"/>
                <a:cs typeface="Meiryo UI" panose="020B0604030504040204" charset="-128"/>
              </a:rPr>
              <a:t>ドルミ五反田ドゥメゾン</a:t>
            </a:r>
            <a:r>
              <a:rPr lang="en-US" altLang="ja-JP" sz="1200" dirty="0" smtClean="0">
                <a:latin typeface="HGP創英角ﾎﾟｯﾌﾟ体" pitchFamily="50" charset="-128"/>
                <a:ea typeface="HGP創英角ﾎﾟｯﾌﾟ体" pitchFamily="50" charset="-128"/>
                <a:cs typeface="Meiryo UI" panose="020B0604030504040204" charset="-128"/>
              </a:rPr>
              <a:t>609</a:t>
            </a:r>
            <a:endParaRPr lang="ja-JP" altLang="ja-JP" sz="1200" dirty="0" smtClean="0">
              <a:latin typeface="HGP創英角ﾎﾟｯﾌﾟ体" pitchFamily="50" charset="-128"/>
              <a:ea typeface="HGP創英角ﾎﾟｯﾌﾟ体" pitchFamily="50" charset="-128"/>
              <a:cs typeface="Meiryo UI" panose="020B0604030504040204" charset="-128"/>
            </a:endParaRPr>
          </a:p>
          <a:p>
            <a:pPr>
              <a:buNone/>
            </a:pPr>
            <a:r>
              <a:rPr lang="en-US" altLang="ja-JP" sz="1200" dirty="0" smtClean="0">
                <a:latin typeface="HGP創英角ﾎﾟｯﾌﾟ体" pitchFamily="50" charset="-128"/>
                <a:ea typeface="HGP創英角ﾎﾟｯﾌﾟ体" pitchFamily="50" charset="-128"/>
                <a:cs typeface="Meiryo UI" panose="020B0604030504040204" charset="-128"/>
              </a:rPr>
              <a:t> TEL</a:t>
            </a:r>
            <a:r>
              <a:rPr lang="ja-JP" altLang="ja-JP" sz="1200" dirty="0" smtClean="0">
                <a:latin typeface="HGP創英角ﾎﾟｯﾌﾟ体" pitchFamily="50" charset="-128"/>
                <a:ea typeface="HGP創英角ﾎﾟｯﾌﾟ体" pitchFamily="50" charset="-128"/>
                <a:cs typeface="Meiryo UI" panose="020B0604030504040204" charset="-128"/>
              </a:rPr>
              <a:t>：</a:t>
            </a:r>
            <a:r>
              <a:rPr lang="en-US" altLang="ja-JP" sz="1200" dirty="0" smtClean="0">
                <a:latin typeface="HGP創英角ﾎﾟｯﾌﾟ体" pitchFamily="50" charset="-128"/>
                <a:ea typeface="HGP創英角ﾎﾟｯﾌﾟ体" pitchFamily="50" charset="-128"/>
                <a:cs typeface="Meiryo UI" panose="020B0604030504040204" charset="-128"/>
              </a:rPr>
              <a:t>03-6417-4811</a:t>
            </a:r>
          </a:p>
          <a:p>
            <a:endParaRPr kumimoji="1" lang="ja-JP" altLang="en-US" dirty="0">
              <a:latin typeface="HGP創英角ﾎﾟｯﾌﾟ体" pitchFamily="50" charset="-128"/>
              <a:ea typeface="HGP創英角ﾎﾟｯﾌﾟ体" pitchFamily="50" charset="-128"/>
              <a:cs typeface="Meiryo UI" panose="020B0604030504040204" charset="-128"/>
            </a:endParaRPr>
          </a:p>
        </p:txBody>
      </p:sp>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cs typeface="Meiryo UI" panose="020B0604030504040204" charset="-128"/>
              </a:rPr>
              <a:t>熟成バスクチーズケーキについて</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28380</TotalTime>
  <Words>723</Words>
  <Application>Microsoft Office PowerPoint</Application>
  <PresentationFormat>画面に合わせる (4:3)</PresentationFormat>
  <Paragraphs>107</Paragraphs>
  <Slides>13</Slides>
  <Notes>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スライド 1</vt:lpstr>
      <vt:lpstr>熟成バスクチーズケーキ</vt:lpstr>
      <vt:lpstr>熟成バスクチーズケーキ実績-1</vt:lpstr>
      <vt:lpstr>テレビ実績</vt:lpstr>
      <vt:lpstr>熟成バスクチーズケーキ実績-2</vt:lpstr>
      <vt:lpstr>熟成バスクチーズケーキ実績-3</vt:lpstr>
      <vt:lpstr>熟成バスクチーズケーキ実績-4</vt:lpstr>
      <vt:lpstr>熟成バスクチーズケーキ実績5</vt:lpstr>
      <vt:lpstr>熟成バスクチーズケーキについて</vt:lpstr>
      <vt:lpstr>ガトーショコラについて</vt:lpstr>
      <vt:lpstr>スライド 11</vt:lpstr>
      <vt:lpstr>熟成の定義</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田和充久</dc:creator>
  <cp:lastModifiedBy>田和充久</cp:lastModifiedBy>
  <cp:revision>23</cp:revision>
  <dcterms:created xsi:type="dcterms:W3CDTF">2022-03-09T01:03:00Z</dcterms:created>
  <dcterms:modified xsi:type="dcterms:W3CDTF">2024-10-01T08:48:20Z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1041-11.8.2.8500</vt:lpwstr>
  </property>
</Properties>
</file>