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0" r:id="rId4"/>
    <p:sldId id="265" r:id="rId5"/>
    <p:sldId id="284" r:id="rId6"/>
    <p:sldId id="266" r:id="rId7"/>
    <p:sldId id="287" r:id="rId8"/>
    <p:sldId id="285" r:id="rId9"/>
    <p:sldId id="267" r:id="rId10"/>
    <p:sldId id="271" r:id="rId11"/>
    <p:sldId id="259" r:id="rId12"/>
    <p:sldId id="256" r:id="rId13"/>
    <p:sldId id="258" r:id="rId14"/>
    <p:sldId id="288" r:id="rId15"/>
    <p:sldId id="289" r:id="rId16"/>
    <p:sldId id="290" r:id="rId17"/>
    <p:sldId id="291"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FA8DC4-F10C-30CD-0519-4871E1C0476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41A0063-58E0-5B4F-63AE-61E9B2C1E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FD891AD-DF00-E7BE-5113-0BF2837081A3}"/>
              </a:ext>
            </a:extLst>
          </p:cNvPr>
          <p:cNvSpPr>
            <a:spLocks noGrp="1"/>
          </p:cNvSpPr>
          <p:nvPr>
            <p:ph type="dt" sz="half" idx="10"/>
          </p:nvPr>
        </p:nvSpPr>
        <p:spPr/>
        <p:txBody>
          <a:bodyPr/>
          <a:lstStyle/>
          <a:p>
            <a:fld id="{98003421-86FE-45E5-AD26-AD5B284F5421}" type="datetimeFigureOut">
              <a:rPr kumimoji="1" lang="ja-JP" altLang="en-US" smtClean="0"/>
              <a:t>2025/9/25</a:t>
            </a:fld>
            <a:endParaRPr kumimoji="1" lang="ja-JP" altLang="en-US"/>
          </a:p>
        </p:txBody>
      </p:sp>
      <p:sp>
        <p:nvSpPr>
          <p:cNvPr id="5" name="フッター プレースホルダー 4">
            <a:extLst>
              <a:ext uri="{FF2B5EF4-FFF2-40B4-BE49-F238E27FC236}">
                <a16:creationId xmlns:a16="http://schemas.microsoft.com/office/drawing/2014/main" id="{5D3185FA-28A0-D0CB-1843-4BD1F880D9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9B02C3-318E-DA61-341B-91E0A25E6BDF}"/>
              </a:ext>
            </a:extLst>
          </p:cNvPr>
          <p:cNvSpPr>
            <a:spLocks noGrp="1"/>
          </p:cNvSpPr>
          <p:nvPr>
            <p:ph type="sldNum" sz="quarter" idx="12"/>
          </p:nvPr>
        </p:nvSpPr>
        <p:spPr/>
        <p:txBody>
          <a:body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1361517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C4B810-864B-78EE-449D-E9FDD7EB6E2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16F75E-B481-3A49-E78A-5505CC87B5F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4BBB37-6208-9B4A-C57D-7188437E4A7A}"/>
              </a:ext>
            </a:extLst>
          </p:cNvPr>
          <p:cNvSpPr>
            <a:spLocks noGrp="1"/>
          </p:cNvSpPr>
          <p:nvPr>
            <p:ph type="dt" sz="half" idx="10"/>
          </p:nvPr>
        </p:nvSpPr>
        <p:spPr/>
        <p:txBody>
          <a:bodyPr/>
          <a:lstStyle/>
          <a:p>
            <a:fld id="{98003421-86FE-45E5-AD26-AD5B284F5421}" type="datetimeFigureOut">
              <a:rPr kumimoji="1" lang="ja-JP" altLang="en-US" smtClean="0"/>
              <a:t>2025/9/25</a:t>
            </a:fld>
            <a:endParaRPr kumimoji="1" lang="ja-JP" altLang="en-US"/>
          </a:p>
        </p:txBody>
      </p:sp>
      <p:sp>
        <p:nvSpPr>
          <p:cNvPr id="5" name="フッター プレースホルダー 4">
            <a:extLst>
              <a:ext uri="{FF2B5EF4-FFF2-40B4-BE49-F238E27FC236}">
                <a16:creationId xmlns:a16="http://schemas.microsoft.com/office/drawing/2014/main" id="{546696A5-56FB-1FA9-8809-D2D09B09B9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E08543-3310-0CC1-339E-08FAE961DFCC}"/>
              </a:ext>
            </a:extLst>
          </p:cNvPr>
          <p:cNvSpPr>
            <a:spLocks noGrp="1"/>
          </p:cNvSpPr>
          <p:nvPr>
            <p:ph type="sldNum" sz="quarter" idx="12"/>
          </p:nvPr>
        </p:nvSpPr>
        <p:spPr/>
        <p:txBody>
          <a:body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1166519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DD53C5A-247A-F648-82F7-32DEA4C56ED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7283FD9-051C-00E0-D2DF-5967E23A98F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821693-DE04-64EF-01B3-FC9CF4B7803F}"/>
              </a:ext>
            </a:extLst>
          </p:cNvPr>
          <p:cNvSpPr>
            <a:spLocks noGrp="1"/>
          </p:cNvSpPr>
          <p:nvPr>
            <p:ph type="dt" sz="half" idx="10"/>
          </p:nvPr>
        </p:nvSpPr>
        <p:spPr/>
        <p:txBody>
          <a:bodyPr/>
          <a:lstStyle/>
          <a:p>
            <a:fld id="{98003421-86FE-45E5-AD26-AD5B284F5421}" type="datetimeFigureOut">
              <a:rPr kumimoji="1" lang="ja-JP" altLang="en-US" smtClean="0"/>
              <a:t>2025/9/25</a:t>
            </a:fld>
            <a:endParaRPr kumimoji="1" lang="ja-JP" altLang="en-US"/>
          </a:p>
        </p:txBody>
      </p:sp>
      <p:sp>
        <p:nvSpPr>
          <p:cNvPr id="5" name="フッター プレースホルダー 4">
            <a:extLst>
              <a:ext uri="{FF2B5EF4-FFF2-40B4-BE49-F238E27FC236}">
                <a16:creationId xmlns:a16="http://schemas.microsoft.com/office/drawing/2014/main" id="{4CF3E884-6A38-FDE1-7D4A-CAFC6DC237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B4D034-0729-F11B-F2C2-419E4D00B2AF}"/>
              </a:ext>
            </a:extLst>
          </p:cNvPr>
          <p:cNvSpPr>
            <a:spLocks noGrp="1"/>
          </p:cNvSpPr>
          <p:nvPr>
            <p:ph type="sldNum" sz="quarter" idx="12"/>
          </p:nvPr>
        </p:nvSpPr>
        <p:spPr/>
        <p:txBody>
          <a:body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91861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F4B56-63FE-5E8E-12B7-20A5FF28BE8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C1AD9A-D154-9437-7A74-AF3C3FA02D7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1C9A13-D75D-745A-7888-ECB5FA359C75}"/>
              </a:ext>
            </a:extLst>
          </p:cNvPr>
          <p:cNvSpPr>
            <a:spLocks noGrp="1"/>
          </p:cNvSpPr>
          <p:nvPr>
            <p:ph type="dt" sz="half" idx="10"/>
          </p:nvPr>
        </p:nvSpPr>
        <p:spPr/>
        <p:txBody>
          <a:bodyPr/>
          <a:lstStyle/>
          <a:p>
            <a:fld id="{98003421-86FE-45E5-AD26-AD5B284F5421}" type="datetimeFigureOut">
              <a:rPr kumimoji="1" lang="ja-JP" altLang="en-US" smtClean="0"/>
              <a:t>2025/9/25</a:t>
            </a:fld>
            <a:endParaRPr kumimoji="1" lang="ja-JP" altLang="en-US"/>
          </a:p>
        </p:txBody>
      </p:sp>
      <p:sp>
        <p:nvSpPr>
          <p:cNvPr id="5" name="フッター プレースホルダー 4">
            <a:extLst>
              <a:ext uri="{FF2B5EF4-FFF2-40B4-BE49-F238E27FC236}">
                <a16:creationId xmlns:a16="http://schemas.microsoft.com/office/drawing/2014/main" id="{34CB36A8-1D40-50C0-964C-D97D57D9B3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E2F81C-F130-7C43-B657-28D5C54DE878}"/>
              </a:ext>
            </a:extLst>
          </p:cNvPr>
          <p:cNvSpPr>
            <a:spLocks noGrp="1"/>
          </p:cNvSpPr>
          <p:nvPr>
            <p:ph type="sldNum" sz="quarter" idx="12"/>
          </p:nvPr>
        </p:nvSpPr>
        <p:spPr/>
        <p:txBody>
          <a:body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268324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C9DFB2-496B-A9F8-CB91-FF81DA40FD8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C8BBA8-647E-F811-9CA3-DE3C8626AF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B810B73-0CD7-6FB9-F465-BACDFA850EBB}"/>
              </a:ext>
            </a:extLst>
          </p:cNvPr>
          <p:cNvSpPr>
            <a:spLocks noGrp="1"/>
          </p:cNvSpPr>
          <p:nvPr>
            <p:ph type="dt" sz="half" idx="10"/>
          </p:nvPr>
        </p:nvSpPr>
        <p:spPr/>
        <p:txBody>
          <a:bodyPr/>
          <a:lstStyle/>
          <a:p>
            <a:fld id="{98003421-86FE-45E5-AD26-AD5B284F5421}" type="datetimeFigureOut">
              <a:rPr kumimoji="1" lang="ja-JP" altLang="en-US" smtClean="0"/>
              <a:t>2025/9/25</a:t>
            </a:fld>
            <a:endParaRPr kumimoji="1" lang="ja-JP" altLang="en-US"/>
          </a:p>
        </p:txBody>
      </p:sp>
      <p:sp>
        <p:nvSpPr>
          <p:cNvPr id="5" name="フッター プレースホルダー 4">
            <a:extLst>
              <a:ext uri="{FF2B5EF4-FFF2-40B4-BE49-F238E27FC236}">
                <a16:creationId xmlns:a16="http://schemas.microsoft.com/office/drawing/2014/main" id="{EC0B3D55-C2BB-C33F-8CC3-5BE5F5A036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6997B2-440C-B9BF-5B72-87056E5DE83B}"/>
              </a:ext>
            </a:extLst>
          </p:cNvPr>
          <p:cNvSpPr>
            <a:spLocks noGrp="1"/>
          </p:cNvSpPr>
          <p:nvPr>
            <p:ph type="sldNum" sz="quarter" idx="12"/>
          </p:nvPr>
        </p:nvSpPr>
        <p:spPr/>
        <p:txBody>
          <a:body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233643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B1EC1-CB5B-F0FD-64CA-599271D8B2F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56A699-2346-92E9-4F7C-7B7B23E1156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EF7E48D-734F-8A15-F95A-1A00B023700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475392A-2C90-28BF-A45E-66E955FAFB36}"/>
              </a:ext>
            </a:extLst>
          </p:cNvPr>
          <p:cNvSpPr>
            <a:spLocks noGrp="1"/>
          </p:cNvSpPr>
          <p:nvPr>
            <p:ph type="dt" sz="half" idx="10"/>
          </p:nvPr>
        </p:nvSpPr>
        <p:spPr/>
        <p:txBody>
          <a:bodyPr/>
          <a:lstStyle/>
          <a:p>
            <a:fld id="{98003421-86FE-45E5-AD26-AD5B284F5421}" type="datetimeFigureOut">
              <a:rPr kumimoji="1" lang="ja-JP" altLang="en-US" smtClean="0"/>
              <a:t>2025/9/25</a:t>
            </a:fld>
            <a:endParaRPr kumimoji="1" lang="ja-JP" altLang="en-US"/>
          </a:p>
        </p:txBody>
      </p:sp>
      <p:sp>
        <p:nvSpPr>
          <p:cNvPr id="6" name="フッター プレースホルダー 5">
            <a:extLst>
              <a:ext uri="{FF2B5EF4-FFF2-40B4-BE49-F238E27FC236}">
                <a16:creationId xmlns:a16="http://schemas.microsoft.com/office/drawing/2014/main" id="{0DC23FFC-3809-1EA3-890A-5D62BB8F96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384D24-0025-80CF-1BDA-B1596341E8D9}"/>
              </a:ext>
            </a:extLst>
          </p:cNvPr>
          <p:cNvSpPr>
            <a:spLocks noGrp="1"/>
          </p:cNvSpPr>
          <p:nvPr>
            <p:ph type="sldNum" sz="quarter" idx="12"/>
          </p:nvPr>
        </p:nvSpPr>
        <p:spPr/>
        <p:txBody>
          <a:body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239176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52A75E-F96C-D43B-8FEE-133CF53ADDE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CD5026-9553-2DAE-7986-C9B6F89B9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E6D2B2-98F8-06EF-EFF5-509B3178D4C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15D276F-CBB4-5CF5-BD8A-12F2B25E6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FA7DDA7-0818-8FA5-BAB5-CAF7AE88191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477BA2D-D793-5761-AA2F-8F63EAED7F77}"/>
              </a:ext>
            </a:extLst>
          </p:cNvPr>
          <p:cNvSpPr>
            <a:spLocks noGrp="1"/>
          </p:cNvSpPr>
          <p:nvPr>
            <p:ph type="dt" sz="half" idx="10"/>
          </p:nvPr>
        </p:nvSpPr>
        <p:spPr/>
        <p:txBody>
          <a:bodyPr/>
          <a:lstStyle/>
          <a:p>
            <a:fld id="{98003421-86FE-45E5-AD26-AD5B284F5421}" type="datetimeFigureOut">
              <a:rPr kumimoji="1" lang="ja-JP" altLang="en-US" smtClean="0"/>
              <a:t>2025/9/25</a:t>
            </a:fld>
            <a:endParaRPr kumimoji="1" lang="ja-JP" altLang="en-US"/>
          </a:p>
        </p:txBody>
      </p:sp>
      <p:sp>
        <p:nvSpPr>
          <p:cNvPr id="8" name="フッター プレースホルダー 7">
            <a:extLst>
              <a:ext uri="{FF2B5EF4-FFF2-40B4-BE49-F238E27FC236}">
                <a16:creationId xmlns:a16="http://schemas.microsoft.com/office/drawing/2014/main" id="{4E3335BE-FC30-D7A5-D382-21E9D471F6A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6A0FAB8-A5B1-14B2-6E78-26B5B5C4E2D8}"/>
              </a:ext>
            </a:extLst>
          </p:cNvPr>
          <p:cNvSpPr>
            <a:spLocks noGrp="1"/>
          </p:cNvSpPr>
          <p:nvPr>
            <p:ph type="sldNum" sz="quarter" idx="12"/>
          </p:nvPr>
        </p:nvSpPr>
        <p:spPr/>
        <p:txBody>
          <a:body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287116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2F1B54-D8FF-840C-76E6-491B4174DEB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8385ED8-75F6-AEDF-204F-89019C17D63E}"/>
              </a:ext>
            </a:extLst>
          </p:cNvPr>
          <p:cNvSpPr>
            <a:spLocks noGrp="1"/>
          </p:cNvSpPr>
          <p:nvPr>
            <p:ph type="dt" sz="half" idx="10"/>
          </p:nvPr>
        </p:nvSpPr>
        <p:spPr/>
        <p:txBody>
          <a:bodyPr/>
          <a:lstStyle/>
          <a:p>
            <a:fld id="{98003421-86FE-45E5-AD26-AD5B284F5421}" type="datetimeFigureOut">
              <a:rPr kumimoji="1" lang="ja-JP" altLang="en-US" smtClean="0"/>
              <a:t>2025/9/25</a:t>
            </a:fld>
            <a:endParaRPr kumimoji="1" lang="ja-JP" altLang="en-US"/>
          </a:p>
        </p:txBody>
      </p:sp>
      <p:sp>
        <p:nvSpPr>
          <p:cNvPr id="4" name="フッター プレースホルダー 3">
            <a:extLst>
              <a:ext uri="{FF2B5EF4-FFF2-40B4-BE49-F238E27FC236}">
                <a16:creationId xmlns:a16="http://schemas.microsoft.com/office/drawing/2014/main" id="{20050FE1-2FA9-8A8B-B097-E7AC414AC7E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BB8D4D-8F9C-4FF8-9C10-A64CD1AA53DC}"/>
              </a:ext>
            </a:extLst>
          </p:cNvPr>
          <p:cNvSpPr>
            <a:spLocks noGrp="1"/>
          </p:cNvSpPr>
          <p:nvPr>
            <p:ph type="sldNum" sz="quarter" idx="12"/>
          </p:nvPr>
        </p:nvSpPr>
        <p:spPr/>
        <p:txBody>
          <a:body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330124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857AFC-DD95-F2A6-FFF3-34F07A23CBA2}"/>
              </a:ext>
            </a:extLst>
          </p:cNvPr>
          <p:cNvSpPr>
            <a:spLocks noGrp="1"/>
          </p:cNvSpPr>
          <p:nvPr>
            <p:ph type="dt" sz="half" idx="10"/>
          </p:nvPr>
        </p:nvSpPr>
        <p:spPr/>
        <p:txBody>
          <a:bodyPr/>
          <a:lstStyle/>
          <a:p>
            <a:fld id="{98003421-86FE-45E5-AD26-AD5B284F5421}" type="datetimeFigureOut">
              <a:rPr kumimoji="1" lang="ja-JP" altLang="en-US" smtClean="0"/>
              <a:t>2025/9/25</a:t>
            </a:fld>
            <a:endParaRPr kumimoji="1" lang="ja-JP" altLang="en-US"/>
          </a:p>
        </p:txBody>
      </p:sp>
      <p:sp>
        <p:nvSpPr>
          <p:cNvPr id="3" name="フッター プレースホルダー 2">
            <a:extLst>
              <a:ext uri="{FF2B5EF4-FFF2-40B4-BE49-F238E27FC236}">
                <a16:creationId xmlns:a16="http://schemas.microsoft.com/office/drawing/2014/main" id="{063C8D9B-7830-2329-821C-5F1D80386A2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EBF6F2B-DB82-DB90-B1A4-CB32D2F1A366}"/>
              </a:ext>
            </a:extLst>
          </p:cNvPr>
          <p:cNvSpPr>
            <a:spLocks noGrp="1"/>
          </p:cNvSpPr>
          <p:nvPr>
            <p:ph type="sldNum" sz="quarter" idx="12"/>
          </p:nvPr>
        </p:nvSpPr>
        <p:spPr/>
        <p:txBody>
          <a:body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320246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55394-CDBE-5D4D-BFD8-F757E5273B6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DC9467-8F13-F717-05F5-EBE2C2EB8B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E043D47-B812-3D99-F800-47F5AF58F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2B10ED6-5807-01CD-095E-F60788DD71BA}"/>
              </a:ext>
            </a:extLst>
          </p:cNvPr>
          <p:cNvSpPr>
            <a:spLocks noGrp="1"/>
          </p:cNvSpPr>
          <p:nvPr>
            <p:ph type="dt" sz="half" idx="10"/>
          </p:nvPr>
        </p:nvSpPr>
        <p:spPr/>
        <p:txBody>
          <a:bodyPr/>
          <a:lstStyle/>
          <a:p>
            <a:fld id="{98003421-86FE-45E5-AD26-AD5B284F5421}" type="datetimeFigureOut">
              <a:rPr kumimoji="1" lang="ja-JP" altLang="en-US" smtClean="0"/>
              <a:t>2025/9/25</a:t>
            </a:fld>
            <a:endParaRPr kumimoji="1" lang="ja-JP" altLang="en-US"/>
          </a:p>
        </p:txBody>
      </p:sp>
      <p:sp>
        <p:nvSpPr>
          <p:cNvPr id="6" name="フッター プレースホルダー 5">
            <a:extLst>
              <a:ext uri="{FF2B5EF4-FFF2-40B4-BE49-F238E27FC236}">
                <a16:creationId xmlns:a16="http://schemas.microsoft.com/office/drawing/2014/main" id="{C89909AF-FC1F-F71D-7C91-EB6D8E549E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0EA15D1-1E6F-B93E-CA54-3E0BDCEEA2CD}"/>
              </a:ext>
            </a:extLst>
          </p:cNvPr>
          <p:cNvSpPr>
            <a:spLocks noGrp="1"/>
          </p:cNvSpPr>
          <p:nvPr>
            <p:ph type="sldNum" sz="quarter" idx="12"/>
          </p:nvPr>
        </p:nvSpPr>
        <p:spPr/>
        <p:txBody>
          <a:body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188797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555E26-C99A-1F12-5A70-88F8A23E75F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AE1568F-9F4D-814E-5556-1B167EA33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41F0972-DA58-0337-87D9-7B247C1B4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D89EF05-71F8-64F5-9DAF-D87BE7B420AF}"/>
              </a:ext>
            </a:extLst>
          </p:cNvPr>
          <p:cNvSpPr>
            <a:spLocks noGrp="1"/>
          </p:cNvSpPr>
          <p:nvPr>
            <p:ph type="dt" sz="half" idx="10"/>
          </p:nvPr>
        </p:nvSpPr>
        <p:spPr/>
        <p:txBody>
          <a:bodyPr/>
          <a:lstStyle/>
          <a:p>
            <a:fld id="{98003421-86FE-45E5-AD26-AD5B284F5421}" type="datetimeFigureOut">
              <a:rPr kumimoji="1" lang="ja-JP" altLang="en-US" smtClean="0"/>
              <a:t>2025/9/25</a:t>
            </a:fld>
            <a:endParaRPr kumimoji="1" lang="ja-JP" altLang="en-US"/>
          </a:p>
        </p:txBody>
      </p:sp>
      <p:sp>
        <p:nvSpPr>
          <p:cNvPr id="6" name="フッター プレースホルダー 5">
            <a:extLst>
              <a:ext uri="{FF2B5EF4-FFF2-40B4-BE49-F238E27FC236}">
                <a16:creationId xmlns:a16="http://schemas.microsoft.com/office/drawing/2014/main" id="{02E2B9DB-7FE8-85EA-CD7A-83CF82522C8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815AF2-37E2-4576-121F-691F2BFC55FF}"/>
              </a:ext>
            </a:extLst>
          </p:cNvPr>
          <p:cNvSpPr>
            <a:spLocks noGrp="1"/>
          </p:cNvSpPr>
          <p:nvPr>
            <p:ph type="sldNum" sz="quarter" idx="12"/>
          </p:nvPr>
        </p:nvSpPr>
        <p:spPr/>
        <p:txBody>
          <a:body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260486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872FA8C-1404-283E-5DF0-E6E3A5AB4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9FAD3CF-D036-3DE2-EEAA-AA159682B6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2425EA-AF08-A646-E3EA-4EA1802A4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03421-86FE-45E5-AD26-AD5B284F5421}" type="datetimeFigureOut">
              <a:rPr kumimoji="1" lang="ja-JP" altLang="en-US" smtClean="0"/>
              <a:t>2025/9/25</a:t>
            </a:fld>
            <a:endParaRPr kumimoji="1" lang="ja-JP" altLang="en-US"/>
          </a:p>
        </p:txBody>
      </p:sp>
      <p:sp>
        <p:nvSpPr>
          <p:cNvPr id="5" name="フッター プレースホルダー 4">
            <a:extLst>
              <a:ext uri="{FF2B5EF4-FFF2-40B4-BE49-F238E27FC236}">
                <a16:creationId xmlns:a16="http://schemas.microsoft.com/office/drawing/2014/main" id="{B8C67F64-EF31-E08F-8FA8-7929B77EE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04ABA67-F2B3-FE7F-C7ED-DD93A0A52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91E3F-EBBE-4F1D-82D1-44E8E1277339}" type="slidenum">
              <a:rPr kumimoji="1" lang="ja-JP" altLang="en-US" smtClean="0"/>
              <a:t>‹#›</a:t>
            </a:fld>
            <a:endParaRPr kumimoji="1" lang="ja-JP" altLang="en-US"/>
          </a:p>
        </p:txBody>
      </p:sp>
    </p:spTree>
    <p:extLst>
      <p:ext uri="{BB962C8B-B14F-4D97-AF65-F5344CB8AC3E}">
        <p14:creationId xmlns:p14="http://schemas.microsoft.com/office/powerpoint/2010/main" val="362736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マップ&#10;&#10;AI 生成コンテンツは間違っている可能性があります。">
            <a:extLst>
              <a:ext uri="{FF2B5EF4-FFF2-40B4-BE49-F238E27FC236}">
                <a16:creationId xmlns:a16="http://schemas.microsoft.com/office/drawing/2014/main" id="{64072E9B-DF67-729C-6AB7-EBBCA67EC92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a14:imgEffect>
                  </a14:imgLayer>
                </a14:imgProps>
              </a:ext>
            </a:extLst>
          </a:blip>
          <a:stretch>
            <a:fillRect/>
          </a:stretch>
        </p:blipFill>
        <p:spPr>
          <a:xfrm>
            <a:off x="523875" y="419100"/>
            <a:ext cx="11144250" cy="6019800"/>
          </a:xfrm>
          <a:prstGeom prst="rect">
            <a:avLst/>
          </a:prstGeom>
          <a:solidFill>
            <a:srgbClr val="FFFFFF">
              <a:shade val="85000"/>
            </a:srgbClr>
          </a:solidFill>
          <a:ln w="88900" cap="sq">
            <a:solidFill>
              <a:srgbClr val="4472C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テキスト ボックス 5">
            <a:extLst>
              <a:ext uri="{FF2B5EF4-FFF2-40B4-BE49-F238E27FC236}">
                <a16:creationId xmlns:a16="http://schemas.microsoft.com/office/drawing/2014/main" id="{CEE45F20-E486-E1F8-9EC5-EF919CF09CCF}"/>
              </a:ext>
            </a:extLst>
          </p:cNvPr>
          <p:cNvSpPr txBox="1"/>
          <p:nvPr/>
        </p:nvSpPr>
        <p:spPr>
          <a:xfrm>
            <a:off x="1038225" y="758309"/>
            <a:ext cx="1033462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mn-cs"/>
              </a:rPr>
              <a:t>一般社団法人　全日本花輪式完全消臭連盟</a:t>
            </a:r>
          </a:p>
        </p:txBody>
      </p:sp>
    </p:spTree>
    <p:extLst>
      <p:ext uri="{BB962C8B-B14F-4D97-AF65-F5344CB8AC3E}">
        <p14:creationId xmlns:p14="http://schemas.microsoft.com/office/powerpoint/2010/main" val="349351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F370D-F9F2-821E-8048-1A1AE826DD8B}"/>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AA5E546D-3BEA-43CF-85DB-C4049320E6A3}"/>
              </a:ext>
            </a:extLst>
          </p:cNvPr>
          <p:cNvSpPr/>
          <p:nvPr/>
        </p:nvSpPr>
        <p:spPr>
          <a:xfrm>
            <a:off x="5608948" y="1423447"/>
            <a:ext cx="6448721" cy="496449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9BF246F2-03C9-85E0-D231-380E30B70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005" y="1575280"/>
            <a:ext cx="6184770" cy="4693545"/>
          </a:xfrm>
          <a:prstGeom prst="rect">
            <a:avLst/>
          </a:prstGeom>
        </p:spPr>
      </p:pic>
      <p:grpSp>
        <p:nvGrpSpPr>
          <p:cNvPr id="5" name="グループ化 4">
            <a:extLst>
              <a:ext uri="{FF2B5EF4-FFF2-40B4-BE49-F238E27FC236}">
                <a16:creationId xmlns:a16="http://schemas.microsoft.com/office/drawing/2014/main" id="{BB76A2DA-F478-6EDC-5F58-186D2E048ACD}"/>
              </a:ext>
            </a:extLst>
          </p:cNvPr>
          <p:cNvGrpSpPr/>
          <p:nvPr/>
        </p:nvGrpSpPr>
        <p:grpSpPr>
          <a:xfrm>
            <a:off x="114494" y="419212"/>
            <a:ext cx="8542159" cy="4982505"/>
            <a:chOff x="114494" y="419212"/>
            <a:chExt cx="8542159" cy="4982505"/>
          </a:xfrm>
        </p:grpSpPr>
        <p:sp>
          <p:nvSpPr>
            <p:cNvPr id="4" name="テキスト ボックス 3">
              <a:extLst>
                <a:ext uri="{FF2B5EF4-FFF2-40B4-BE49-F238E27FC236}">
                  <a16:creationId xmlns:a16="http://schemas.microsoft.com/office/drawing/2014/main" id="{9309C5CC-09FD-BB79-81C2-E2C76290DCED}"/>
                </a:ext>
              </a:extLst>
            </p:cNvPr>
            <p:cNvSpPr txBox="1"/>
            <p:nvPr/>
          </p:nvSpPr>
          <p:spPr>
            <a:xfrm>
              <a:off x="2805357" y="419212"/>
              <a:ext cx="585129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施工証明書は完全消臭の保証書</a:t>
              </a:r>
              <a:endParaRPr kumimoji="1" lang="en-US" altLang="ja-JP" sz="3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p:txBody>
        </p:sp>
        <p:grpSp>
          <p:nvGrpSpPr>
            <p:cNvPr id="10" name="グループ化 9">
              <a:extLst>
                <a:ext uri="{FF2B5EF4-FFF2-40B4-BE49-F238E27FC236}">
                  <a16:creationId xmlns:a16="http://schemas.microsoft.com/office/drawing/2014/main" id="{5D2DE179-078E-D7E4-92E8-40898B65796E}"/>
                </a:ext>
              </a:extLst>
            </p:cNvPr>
            <p:cNvGrpSpPr/>
            <p:nvPr/>
          </p:nvGrpSpPr>
          <p:grpSpPr>
            <a:xfrm>
              <a:off x="114494" y="2224726"/>
              <a:ext cx="5494454" cy="3176991"/>
              <a:chOff x="134331" y="2309565"/>
              <a:chExt cx="5474617" cy="3097320"/>
            </a:xfrm>
          </p:grpSpPr>
          <p:sp>
            <p:nvSpPr>
              <p:cNvPr id="9" name="正方形/長方形 8">
                <a:extLst>
                  <a:ext uri="{FF2B5EF4-FFF2-40B4-BE49-F238E27FC236}">
                    <a16:creationId xmlns:a16="http://schemas.microsoft.com/office/drawing/2014/main" id="{020FB2C4-A7C2-83A9-3851-7B67D62DBD43}"/>
                  </a:ext>
                </a:extLst>
              </p:cNvPr>
              <p:cNvSpPr/>
              <p:nvPr/>
            </p:nvSpPr>
            <p:spPr>
              <a:xfrm>
                <a:off x="134331" y="2309565"/>
                <a:ext cx="5474617" cy="293173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C34EF55F-E610-F8B5-6182-1250BE3C4692}"/>
                  </a:ext>
                </a:extLst>
              </p:cNvPr>
              <p:cNvSpPr txBox="1"/>
              <p:nvPr/>
            </p:nvSpPr>
            <p:spPr>
              <a:xfrm>
                <a:off x="134331" y="2496319"/>
                <a:ext cx="5474617" cy="29105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一般社団法人　</a:t>
                </a:r>
                <a: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全日本花輪式完全消臭連盟では、</a:t>
                </a:r>
                <a:b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br>
                <a: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施工証明書</a:t>
                </a:r>
                <a:r>
                  <a:rPr kumimoji="1" lang="en-US" altLang="ja-JP"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a:t>
                </a:r>
                <a: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完全消臭完了証明書</a:t>
                </a:r>
                <a:r>
                  <a:rPr kumimoji="1" lang="en-US" altLang="ja-JP"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a:t>
                </a:r>
                <a: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を</a:t>
                </a:r>
                <a:endParaRPr kumimoji="1" lang="en-US" altLang="ja-JP"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発行しております。</a:t>
                </a:r>
                <a:b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br>
                <a: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特殊清掃完全消臭技術特許花輪式</a:t>
                </a:r>
                <a:r>
                  <a:rPr kumimoji="1" lang="en-US" altLang="ja-JP" sz="16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a:t>
                </a:r>
                <a: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の</a:t>
                </a:r>
                <a:endParaRPr kumimoji="1" lang="en-US" altLang="ja-JP"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完全消臭技術にて使用された</a:t>
                </a:r>
                <a:b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br>
                <a: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ドムスシューカット及びモコのラードトル</a:t>
                </a:r>
                <a:r>
                  <a:rPr kumimoji="1" lang="en-US" altLang="ja-JP" sz="16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a:t>
                </a:r>
                <a:r>
                  <a:rPr kumimoji="1" lang="ja-JP" altLang="en-US"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のシリアルナンバーを記載しております。</a:t>
                </a:r>
                <a:endParaRPr kumimoji="1" lang="en-US" altLang="ja-JP" sz="20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a:t>
                </a:r>
                <a:r>
                  <a:rPr kumimoji="1" lang="ja-JP" altLang="en-US" sz="12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シリアルナンバーが記載されていない施工証明書は無効となります。</a:t>
                </a:r>
                <a:br>
                  <a:rPr kumimoji="1" lang="en-US" altLang="ja-JP" sz="12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br>
                <a:r>
                  <a:rPr kumimoji="1" lang="en-US" altLang="ja-JP" sz="12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a:t>
                </a:r>
                <a:r>
                  <a:rPr kumimoji="1" lang="ja-JP" altLang="en-US" sz="1200" b="0" i="0" u="none" strike="noStrike" kern="1200" cap="none" spc="0" normalizeH="0" baseline="0" noProof="0" dirty="0">
                    <a:ln>
                      <a:noFill/>
                    </a:ln>
                    <a:solidFill>
                      <a:srgbClr val="000000"/>
                    </a:solidFill>
                    <a:effectLst/>
                    <a:uLnTx/>
                    <a:uFillTx/>
                    <a:latin typeface="HGP明朝B" panose="02020800000000000000" pitchFamily="18" charset="-128"/>
                    <a:ea typeface="HGP明朝B" panose="02020800000000000000" pitchFamily="18" charset="-128"/>
                    <a:cs typeface="+mn-cs"/>
                  </a:rPr>
                  <a:t>全花連本部に提出されていない施工証明書は無効となります。</a:t>
                </a:r>
                <a:br>
                  <a:rPr kumimoji="1" lang="ja-JP" altLang="en-US" sz="1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br>
                <a:endParaRPr kumimoji="1" lang="ja-JP" altLang="en-US" sz="1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p:txBody>
          </p:sp>
        </p:grpSp>
      </p:grpSp>
    </p:spTree>
    <p:extLst>
      <p:ext uri="{BB962C8B-B14F-4D97-AF65-F5344CB8AC3E}">
        <p14:creationId xmlns:p14="http://schemas.microsoft.com/office/powerpoint/2010/main" val="169450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F5C06D-D7F4-7805-F819-C239453DE325}"/>
              </a:ext>
            </a:extLst>
          </p:cNvPr>
          <p:cNvSpPr>
            <a:spLocks noGrp="1"/>
          </p:cNvSpPr>
          <p:nvPr>
            <p:ph type="ctrTitle"/>
          </p:nvPr>
        </p:nvSpPr>
        <p:spPr>
          <a:xfrm>
            <a:off x="619127" y="2007096"/>
            <a:ext cx="4457700" cy="852488"/>
          </a:xfrm>
        </p:spPr>
        <p:txBody>
          <a:bodyPr>
            <a:normAutofit fontScale="90000"/>
          </a:bodyPr>
          <a:lstStyle/>
          <a:p>
            <a:r>
              <a:rPr lang="ja-JP" altLang="en-US" dirty="0">
                <a:latin typeface="BIZ UD明朝 Medium" panose="02020500000000000000" pitchFamily="17" charset="-128"/>
                <a:ea typeface="BIZ UD明朝 Medium" panose="02020500000000000000" pitchFamily="17" charset="-128"/>
              </a:rPr>
              <a:t>賃貸借契約書</a:t>
            </a:r>
            <a:endParaRPr kumimoji="1" lang="ja-JP" altLang="en-US" dirty="0">
              <a:latin typeface="BIZ UD明朝 Medium" panose="02020500000000000000" pitchFamily="17" charset="-128"/>
              <a:ea typeface="BIZ UD明朝 Medium" panose="02020500000000000000" pitchFamily="17" charset="-128"/>
            </a:endParaRPr>
          </a:p>
        </p:txBody>
      </p:sp>
      <p:sp>
        <p:nvSpPr>
          <p:cNvPr id="5" name="テキスト ボックス 4">
            <a:extLst>
              <a:ext uri="{FF2B5EF4-FFF2-40B4-BE49-F238E27FC236}">
                <a16:creationId xmlns:a16="http://schemas.microsoft.com/office/drawing/2014/main" id="{C5F9A3DB-8C69-DA14-F0FF-863BFFB45F74}"/>
              </a:ext>
            </a:extLst>
          </p:cNvPr>
          <p:cNvSpPr txBox="1"/>
          <p:nvPr/>
        </p:nvSpPr>
        <p:spPr>
          <a:xfrm>
            <a:off x="5924550" y="2035671"/>
            <a:ext cx="574357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死後事務委任契約</a:t>
            </a:r>
            <a:endParaRPr kumimoji="1" lang="ja-JP" altLang="en-US" sz="5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402D4ED1-BC95-3051-E2D2-B519F221413B}"/>
              </a:ext>
            </a:extLst>
          </p:cNvPr>
          <p:cNvSpPr txBox="1"/>
          <p:nvPr/>
        </p:nvSpPr>
        <p:spPr>
          <a:xfrm>
            <a:off x="5076827" y="2035671"/>
            <a:ext cx="79057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D579D8A-0EBB-2B87-CA79-69473AE54CE0}"/>
              </a:ext>
            </a:extLst>
          </p:cNvPr>
          <p:cNvSpPr txBox="1"/>
          <p:nvPr/>
        </p:nvSpPr>
        <p:spPr>
          <a:xfrm>
            <a:off x="1695450" y="3437335"/>
            <a:ext cx="84582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組み込んだシステムを開発</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7002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9A8C4BB-B680-8822-EDCA-6421FF29E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4" y="457200"/>
            <a:ext cx="10220325" cy="5715000"/>
          </a:xfrm>
          <a:prstGeom prst="rect">
            <a:avLst/>
          </a:prstGeom>
        </p:spPr>
      </p:pic>
    </p:spTree>
    <p:extLst>
      <p:ext uri="{BB962C8B-B14F-4D97-AF65-F5344CB8AC3E}">
        <p14:creationId xmlns:p14="http://schemas.microsoft.com/office/powerpoint/2010/main" val="355837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156A7FF-5357-57D0-1F80-293F026B9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 y="1824037"/>
            <a:ext cx="5019675" cy="4295775"/>
          </a:xfrm>
          <a:prstGeom prst="rect">
            <a:avLst/>
          </a:prstGeom>
        </p:spPr>
      </p:pic>
      <p:sp>
        <p:nvSpPr>
          <p:cNvPr id="5" name="テキスト ボックス 4">
            <a:extLst>
              <a:ext uri="{FF2B5EF4-FFF2-40B4-BE49-F238E27FC236}">
                <a16:creationId xmlns:a16="http://schemas.microsoft.com/office/drawing/2014/main" id="{134C5080-3BFC-0238-AA10-B4C65CD86C54}"/>
              </a:ext>
            </a:extLst>
          </p:cNvPr>
          <p:cNvSpPr txBox="1"/>
          <p:nvPr/>
        </p:nvSpPr>
        <p:spPr>
          <a:xfrm>
            <a:off x="638174" y="276523"/>
            <a:ext cx="501967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賃貸借契約書に</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7" name="直線矢印コネクタ 6">
            <a:extLst>
              <a:ext uri="{FF2B5EF4-FFF2-40B4-BE49-F238E27FC236}">
                <a16:creationId xmlns:a16="http://schemas.microsoft.com/office/drawing/2014/main" id="{064E95C4-108E-5E7C-6E76-AC426A4AE511}"/>
              </a:ext>
            </a:extLst>
          </p:cNvPr>
          <p:cNvCxnSpPr>
            <a:stCxn id="5" idx="2"/>
          </p:cNvCxnSpPr>
          <p:nvPr/>
        </p:nvCxnSpPr>
        <p:spPr>
          <a:xfrm flipH="1">
            <a:off x="1552574" y="1199852"/>
            <a:ext cx="1656000" cy="39600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9" name="テキスト ボックス 8">
            <a:extLst>
              <a:ext uri="{FF2B5EF4-FFF2-40B4-BE49-F238E27FC236}">
                <a16:creationId xmlns:a16="http://schemas.microsoft.com/office/drawing/2014/main" id="{F928783B-DDBD-B5B9-A982-58370C5A489F}"/>
              </a:ext>
            </a:extLst>
          </p:cNvPr>
          <p:cNvSpPr txBox="1"/>
          <p:nvPr/>
        </p:nvSpPr>
        <p:spPr>
          <a:xfrm>
            <a:off x="7482348" y="2828835"/>
            <a:ext cx="441468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孤独死が発生</a:t>
            </a:r>
            <a:endParaRPr kumimoji="1" lang="en-US" altLang="ja-JP"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11" name="直線矢印コネクタ 10">
            <a:extLst>
              <a:ext uri="{FF2B5EF4-FFF2-40B4-BE49-F238E27FC236}">
                <a16:creationId xmlns:a16="http://schemas.microsoft.com/office/drawing/2014/main" id="{7FFA9C2C-5307-DA5E-D435-898EB57F3612}"/>
              </a:ext>
            </a:extLst>
          </p:cNvPr>
          <p:cNvCxnSpPr/>
          <p:nvPr/>
        </p:nvCxnSpPr>
        <p:spPr>
          <a:xfrm flipH="1">
            <a:off x="5810865" y="3428999"/>
            <a:ext cx="153383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テキスト ボックス 12">
            <a:extLst>
              <a:ext uri="{FF2B5EF4-FFF2-40B4-BE49-F238E27FC236}">
                <a16:creationId xmlns:a16="http://schemas.microsoft.com/office/drawing/2014/main" id="{CB600AD5-0EA6-0492-8E1D-0C06EE04F79A}"/>
              </a:ext>
            </a:extLst>
          </p:cNvPr>
          <p:cNvSpPr txBox="1"/>
          <p:nvPr/>
        </p:nvSpPr>
        <p:spPr>
          <a:xfrm>
            <a:off x="7344697" y="1134187"/>
            <a:ext cx="441468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誰がやるの？</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5556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A4ED326-DEFB-2984-8ACE-8AAF6DE45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012" y="828368"/>
            <a:ext cx="3529781" cy="5201264"/>
          </a:xfrm>
          <a:prstGeom prst="rect">
            <a:avLst/>
          </a:prstGeom>
        </p:spPr>
      </p:pic>
      <p:sp>
        <p:nvSpPr>
          <p:cNvPr id="7" name="テキスト ボックス 6">
            <a:extLst>
              <a:ext uri="{FF2B5EF4-FFF2-40B4-BE49-F238E27FC236}">
                <a16:creationId xmlns:a16="http://schemas.microsoft.com/office/drawing/2014/main" id="{68E09E16-3C5D-5AF4-2DA1-72C207350782}"/>
              </a:ext>
            </a:extLst>
          </p:cNvPr>
          <p:cNvSpPr txBox="1"/>
          <p:nvPr/>
        </p:nvSpPr>
        <p:spPr>
          <a:xfrm>
            <a:off x="5683047" y="1039102"/>
            <a:ext cx="510294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誰がやるの問題</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9" name="直線矢印コネクタ 8">
            <a:extLst>
              <a:ext uri="{FF2B5EF4-FFF2-40B4-BE49-F238E27FC236}">
                <a16:creationId xmlns:a16="http://schemas.microsoft.com/office/drawing/2014/main" id="{23132D1E-935C-6879-AA1D-F8E741E6BFCD}"/>
              </a:ext>
            </a:extLst>
          </p:cNvPr>
          <p:cNvCxnSpPr/>
          <p:nvPr/>
        </p:nvCxnSpPr>
        <p:spPr>
          <a:xfrm>
            <a:off x="8234517" y="2045109"/>
            <a:ext cx="0" cy="7200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テキスト ボックス 10">
            <a:extLst>
              <a:ext uri="{FF2B5EF4-FFF2-40B4-BE49-F238E27FC236}">
                <a16:creationId xmlns:a16="http://schemas.microsoft.com/office/drawing/2014/main" id="{89921438-2874-D0B5-F6D6-384E9EE69A9F}"/>
              </a:ext>
            </a:extLst>
          </p:cNvPr>
          <p:cNvSpPr txBox="1"/>
          <p:nvPr/>
        </p:nvSpPr>
        <p:spPr>
          <a:xfrm>
            <a:off x="5063613" y="3097612"/>
            <a:ext cx="705956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全花連が引き受けます</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41AE7D58-8F34-A7DD-D50B-C50AAD883A3C}"/>
              </a:ext>
            </a:extLst>
          </p:cNvPr>
          <p:cNvPicPr>
            <a:picLocks noChangeAspect="1"/>
          </p:cNvPicPr>
          <p:nvPr/>
        </p:nvPicPr>
        <p:blipFill>
          <a:blip r:embed="rId3"/>
          <a:stretch>
            <a:fillRect/>
          </a:stretch>
        </p:blipFill>
        <p:spPr>
          <a:xfrm>
            <a:off x="8152214" y="4119716"/>
            <a:ext cx="164606" cy="804742"/>
          </a:xfrm>
          <a:prstGeom prst="rect">
            <a:avLst/>
          </a:prstGeom>
        </p:spPr>
      </p:pic>
      <p:sp>
        <p:nvSpPr>
          <p:cNvPr id="16" name="テキスト ボックス 15">
            <a:extLst>
              <a:ext uri="{FF2B5EF4-FFF2-40B4-BE49-F238E27FC236}">
                <a16:creationId xmlns:a16="http://schemas.microsoft.com/office/drawing/2014/main" id="{82DA88A9-AA6E-DCC5-089C-DB71B4218FBE}"/>
              </a:ext>
            </a:extLst>
          </p:cNvPr>
          <p:cNvSpPr txBox="1"/>
          <p:nvPr/>
        </p:nvSpPr>
        <p:spPr>
          <a:xfrm>
            <a:off x="5063613" y="5023232"/>
            <a:ext cx="729061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少額短期保険でカバー</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9832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42C9E7-8D24-20E4-BF4C-2658A3CAD82C}"/>
              </a:ext>
            </a:extLst>
          </p:cNvPr>
          <p:cNvSpPr txBox="1"/>
          <p:nvPr/>
        </p:nvSpPr>
        <p:spPr>
          <a:xfrm>
            <a:off x="642937" y="748010"/>
            <a:ext cx="1090612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死後事務委任契約の導入が決定</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62BA4368-22E7-2A99-8B21-07ADB5255A21}"/>
              </a:ext>
            </a:extLst>
          </p:cNvPr>
          <p:cNvSpPr txBox="1"/>
          <p:nvPr/>
        </p:nvSpPr>
        <p:spPr>
          <a:xfrm>
            <a:off x="642937" y="2376785"/>
            <a:ext cx="239077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全花連</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7" name="直線矢印コネクタ 6">
            <a:extLst>
              <a:ext uri="{FF2B5EF4-FFF2-40B4-BE49-F238E27FC236}">
                <a16:creationId xmlns:a16="http://schemas.microsoft.com/office/drawing/2014/main" id="{6D34CE6A-95A5-41A2-5CF7-4FFE26090DC6}"/>
              </a:ext>
            </a:extLst>
          </p:cNvPr>
          <p:cNvCxnSpPr/>
          <p:nvPr/>
        </p:nvCxnSpPr>
        <p:spPr>
          <a:xfrm>
            <a:off x="3033712" y="2838450"/>
            <a:ext cx="6858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テキスト ボックス 8">
            <a:extLst>
              <a:ext uri="{FF2B5EF4-FFF2-40B4-BE49-F238E27FC236}">
                <a16:creationId xmlns:a16="http://schemas.microsoft.com/office/drawing/2014/main" id="{92B08958-D134-4122-204B-0F5DFA5024D5}"/>
              </a:ext>
            </a:extLst>
          </p:cNvPr>
          <p:cNvSpPr txBox="1"/>
          <p:nvPr/>
        </p:nvSpPr>
        <p:spPr>
          <a:xfrm>
            <a:off x="4143374" y="2376785"/>
            <a:ext cx="583882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メールで送ります</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4CE7DF61-DCE7-C825-A31C-A3DFCB098043}"/>
              </a:ext>
            </a:extLst>
          </p:cNvPr>
          <p:cNvSpPr txBox="1"/>
          <p:nvPr/>
        </p:nvSpPr>
        <p:spPr>
          <a:xfrm>
            <a:off x="671511" y="4091285"/>
            <a:ext cx="1193006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賃貸借契約書の特約にコピペするだけ（新規）</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0E9F3ACF-430E-08A3-A2C0-6A60DCBA7B08}"/>
              </a:ext>
            </a:extLst>
          </p:cNvPr>
          <p:cNvSpPr txBox="1"/>
          <p:nvPr/>
        </p:nvSpPr>
        <p:spPr>
          <a:xfrm>
            <a:off x="671511" y="5144064"/>
            <a:ext cx="930239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既存の顧客様の場合は署名捺印入りの</a:t>
            </a:r>
            <a:r>
              <a:rPr kumimoji="1" lang="en-US" altLang="ja-JP"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A4</a:t>
            </a: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サイズ</a:t>
            </a:r>
            <a:endParaRPr kumimoji="1" lang="en-US" altLang="ja-JP"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１枚の条文を契約書にはさみおく</a:t>
            </a:r>
            <a:endParaRPr kumimoji="1" lang="en-US" altLang="ja-JP"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84B95688-A402-9452-2570-626364A526B3}"/>
              </a:ext>
            </a:extLst>
          </p:cNvPr>
          <p:cNvSpPr txBox="1"/>
          <p:nvPr/>
        </p:nvSpPr>
        <p:spPr>
          <a:xfrm>
            <a:off x="4446406" y="1792010"/>
            <a:ext cx="552749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賃貸借契約書に入れる条文</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4603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E254276-5E17-7727-E879-A5441FA66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32" y="508819"/>
            <a:ext cx="4719483" cy="6157452"/>
          </a:xfrm>
          <a:prstGeom prst="rect">
            <a:avLst/>
          </a:prstGeom>
        </p:spPr>
      </p:pic>
      <p:sp>
        <p:nvSpPr>
          <p:cNvPr id="7" name="テキスト ボックス 6">
            <a:extLst>
              <a:ext uri="{FF2B5EF4-FFF2-40B4-BE49-F238E27FC236}">
                <a16:creationId xmlns:a16="http://schemas.microsoft.com/office/drawing/2014/main" id="{B5E5890E-1386-CC0A-F70F-FE9031C72517}"/>
              </a:ext>
            </a:extLst>
          </p:cNvPr>
          <p:cNvSpPr txBox="1"/>
          <p:nvPr/>
        </p:nvSpPr>
        <p:spPr>
          <a:xfrm>
            <a:off x="6096000" y="508819"/>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死後事務締結後の流れ</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BD6733DD-B9B2-6561-AB8C-050E6878306E}"/>
              </a:ext>
            </a:extLst>
          </p:cNvPr>
          <p:cNvSpPr txBox="1"/>
          <p:nvPr/>
        </p:nvSpPr>
        <p:spPr>
          <a:xfrm>
            <a:off x="6096000" y="1540084"/>
            <a:ext cx="609600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注意点</a:t>
            </a:r>
            <a:endParaRPr kumimoji="1" lang="en-US" altLang="ja-JP"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少短の期限切れ</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C35CE14B-D4F8-1BF1-6BFD-AF0315885A92}"/>
              </a:ext>
            </a:extLst>
          </p:cNvPr>
          <p:cNvSpPr txBox="1"/>
          <p:nvPr/>
        </p:nvSpPr>
        <p:spPr>
          <a:xfrm>
            <a:off x="6096000" y="3063792"/>
            <a:ext cx="609600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原状回復は家賃保証</a:t>
            </a:r>
            <a:endParaRPr kumimoji="1" lang="en-US" altLang="ja-JP"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a:t>
            </a: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入居者死亡時は</a:t>
            </a:r>
            <a:r>
              <a:rPr kumimoji="1" lang="en-US" altLang="ja-JP"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NG</a:t>
            </a: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の時もある</a:t>
            </a:r>
            <a:endParaRPr kumimoji="1" lang="en-US" altLang="ja-JP"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　ので注意が必要</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345F01E0-F86D-4661-094E-CBF9EF1A6F1E}"/>
              </a:ext>
            </a:extLst>
          </p:cNvPr>
          <p:cNvSpPr txBox="1"/>
          <p:nvPr/>
        </p:nvSpPr>
        <p:spPr>
          <a:xfrm>
            <a:off x="5447070" y="5079942"/>
            <a:ext cx="690224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P明朝 Medium" panose="02020500000000000000" pitchFamily="18" charset="-128"/>
                <a:ea typeface="BIZ UDP明朝 Medium" panose="02020500000000000000" pitchFamily="18" charset="-128"/>
                <a:cs typeface="+mn-cs"/>
              </a:rPr>
              <a:t>きょうさいくん＋家賃保証＋全花連</a:t>
            </a:r>
          </a:p>
        </p:txBody>
      </p:sp>
      <p:sp>
        <p:nvSpPr>
          <p:cNvPr id="15" name="テキスト ボックス 14">
            <a:extLst>
              <a:ext uri="{FF2B5EF4-FFF2-40B4-BE49-F238E27FC236}">
                <a16:creationId xmlns:a16="http://schemas.microsoft.com/office/drawing/2014/main" id="{74A39D94-55D2-B896-376F-70EE10FE3716}"/>
              </a:ext>
            </a:extLst>
          </p:cNvPr>
          <p:cNvSpPr txBox="1"/>
          <p:nvPr/>
        </p:nvSpPr>
        <p:spPr>
          <a:xfrm>
            <a:off x="6478767" y="5890859"/>
            <a:ext cx="372711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cs typeface="+mn-cs"/>
              </a:rPr>
              <a:t>三社の加入が安心</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74001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51ACA2B-B9B4-5035-57E5-FEA2EC585C0F}"/>
              </a:ext>
            </a:extLst>
          </p:cNvPr>
          <p:cNvSpPr txBox="1"/>
          <p:nvPr/>
        </p:nvSpPr>
        <p:spPr>
          <a:xfrm>
            <a:off x="5071385" y="2034597"/>
            <a:ext cx="204922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紹介料</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3C2EA0DD-0BCE-C47A-A6D6-A42633628BEA}"/>
              </a:ext>
            </a:extLst>
          </p:cNvPr>
          <p:cNvSpPr txBox="1"/>
          <p:nvPr/>
        </p:nvSpPr>
        <p:spPr>
          <a:xfrm>
            <a:off x="3515789" y="3114675"/>
            <a:ext cx="5160419"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紹介料として見積金額の</a:t>
            </a:r>
            <a:r>
              <a:rPr kumimoji="1" lang="en-US" altLang="ja-JP" sz="3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10</a:t>
            </a:r>
            <a:r>
              <a:rPr kumimoji="1" lang="ja-JP" altLang="en-US" sz="3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a:t>
            </a:r>
            <a:endParaRPr kumimoji="1" lang="en-US" altLang="ja-JP" sz="3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5B2181C5-F259-1498-92BB-50DACF877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61" y="1015509"/>
            <a:ext cx="2576452" cy="860854"/>
          </a:xfrm>
          <a:prstGeom prst="rect">
            <a:avLst/>
          </a:prstGeom>
        </p:spPr>
      </p:pic>
    </p:spTree>
    <p:extLst>
      <p:ext uri="{BB962C8B-B14F-4D97-AF65-F5344CB8AC3E}">
        <p14:creationId xmlns:p14="http://schemas.microsoft.com/office/powerpoint/2010/main" val="135578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28D55A3-A09B-BAB9-FC97-04425886A323}"/>
              </a:ext>
            </a:extLst>
          </p:cNvPr>
          <p:cNvGrpSpPr/>
          <p:nvPr/>
        </p:nvGrpSpPr>
        <p:grpSpPr>
          <a:xfrm>
            <a:off x="1609724" y="1123950"/>
            <a:ext cx="9705975" cy="3976390"/>
            <a:chOff x="1609724" y="1123950"/>
            <a:chExt cx="9705975" cy="3976390"/>
          </a:xfrm>
        </p:grpSpPr>
        <p:grpSp>
          <p:nvGrpSpPr>
            <p:cNvPr id="23" name="グループ化 22">
              <a:extLst>
                <a:ext uri="{FF2B5EF4-FFF2-40B4-BE49-F238E27FC236}">
                  <a16:creationId xmlns:a16="http://schemas.microsoft.com/office/drawing/2014/main" id="{FBD9FD7E-2C4E-2E2B-5073-4ED997719386}"/>
                </a:ext>
              </a:extLst>
            </p:cNvPr>
            <p:cNvGrpSpPr/>
            <p:nvPr/>
          </p:nvGrpSpPr>
          <p:grpSpPr>
            <a:xfrm>
              <a:off x="1609724" y="1123950"/>
              <a:ext cx="9705975" cy="3976390"/>
              <a:chOff x="1609724" y="1123950"/>
              <a:chExt cx="9705975" cy="3976390"/>
            </a:xfrm>
          </p:grpSpPr>
          <p:sp>
            <p:nvSpPr>
              <p:cNvPr id="3" name="テキスト ボックス 2">
                <a:extLst>
                  <a:ext uri="{FF2B5EF4-FFF2-40B4-BE49-F238E27FC236}">
                    <a16:creationId xmlns:a16="http://schemas.microsoft.com/office/drawing/2014/main" id="{E26A0771-5019-2196-1C66-DDC3E2B90244}"/>
                  </a:ext>
                </a:extLst>
              </p:cNvPr>
              <p:cNvSpPr txBox="1"/>
              <p:nvPr/>
            </p:nvSpPr>
            <p:spPr>
              <a:xfrm>
                <a:off x="1609724" y="1123950"/>
                <a:ext cx="97059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P明朝B" panose="02020800000000000000" pitchFamily="18" charset="-128"/>
                    <a:ea typeface="HGP明朝B" panose="02020800000000000000" pitchFamily="18" charset="-128"/>
                    <a:cs typeface="+mn-cs"/>
                  </a:rPr>
                  <a:t>全日本花輪式完全消臭連盟を</a:t>
                </a:r>
                <a:r>
                  <a:rPr kumimoji="1" lang="ja-JP" altLang="en-US" sz="4000" b="1" i="0" u="none" strike="noStrike" kern="1200" cap="none" spc="0" normalizeH="0" baseline="0" noProof="0">
                    <a:ln>
                      <a:noFill/>
                    </a:ln>
                    <a:solidFill>
                      <a:srgbClr val="0070C0"/>
                    </a:solidFill>
                    <a:effectLst/>
                    <a:uLnTx/>
                    <a:uFillTx/>
                    <a:latin typeface="HGP明朝B" panose="02020800000000000000" pitchFamily="18" charset="-128"/>
                    <a:ea typeface="HGP明朝B" panose="02020800000000000000" pitchFamily="18" charset="-128"/>
                    <a:cs typeface="+mn-cs"/>
                  </a:rPr>
                  <a:t>全花連</a:t>
                </a:r>
                <a:r>
                  <a:rPr kumimoji="1" lang="ja-JP" altLang="en-US" sz="3200" b="1" i="0" u="none" strike="noStrike" kern="1200" cap="none" spc="0" normalizeH="0" baseline="0" noProof="0">
                    <a:ln>
                      <a:noFill/>
                    </a:ln>
                    <a:solidFill>
                      <a:prstClr val="black"/>
                    </a:solidFill>
                    <a:effectLst/>
                    <a:uLnTx/>
                    <a:uFillTx/>
                    <a:latin typeface="HGP明朝B" panose="02020800000000000000" pitchFamily="18" charset="-128"/>
                    <a:ea typeface="HGP明朝B" panose="02020800000000000000" pitchFamily="18" charset="-128"/>
                    <a:cs typeface="+mn-cs"/>
                  </a:rPr>
                  <a:t>と省略します。</a:t>
                </a:r>
              </a:p>
            </p:txBody>
          </p:sp>
          <p:sp>
            <p:nvSpPr>
              <p:cNvPr id="6" name="テキスト ボックス 5">
                <a:extLst>
                  <a:ext uri="{FF2B5EF4-FFF2-40B4-BE49-F238E27FC236}">
                    <a16:creationId xmlns:a16="http://schemas.microsoft.com/office/drawing/2014/main" id="{403FA8F0-F661-E3BE-96D6-B779EB638516}"/>
                  </a:ext>
                </a:extLst>
              </p:cNvPr>
              <p:cNvSpPr txBox="1"/>
              <p:nvPr/>
            </p:nvSpPr>
            <p:spPr>
              <a:xfrm>
                <a:off x="3657600" y="3041477"/>
                <a:ext cx="9429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a:ln>
                      <a:noFill/>
                    </a:ln>
                    <a:solidFill>
                      <a:prstClr val="black"/>
                    </a:solidFill>
                    <a:effectLst/>
                    <a:uLnTx/>
                    <a:uFillTx/>
                    <a:latin typeface="HGP明朝B" panose="02020800000000000000" pitchFamily="18" charset="-128"/>
                    <a:ea typeface="HGP明朝B" panose="02020800000000000000" pitchFamily="18" charset="-128"/>
                    <a:cs typeface="+mn-cs"/>
                  </a:rPr>
                  <a:t>全</a:t>
                </a:r>
                <a:endParaRPr kumimoji="1" lang="ja-JP" altLang="en-US" sz="60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683FE1E0-1E6C-C22D-7663-8E3F90B3930B}"/>
                  </a:ext>
                </a:extLst>
              </p:cNvPr>
              <p:cNvSpPr txBox="1"/>
              <p:nvPr/>
            </p:nvSpPr>
            <p:spPr>
              <a:xfrm>
                <a:off x="5624512" y="2914647"/>
                <a:ext cx="9429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a:ln>
                      <a:noFill/>
                    </a:ln>
                    <a:solidFill>
                      <a:prstClr val="black"/>
                    </a:solidFill>
                    <a:effectLst/>
                    <a:uLnTx/>
                    <a:uFillTx/>
                    <a:latin typeface="HGP明朝B" panose="02020800000000000000" pitchFamily="18" charset="-128"/>
                    <a:ea typeface="HGP明朝B" panose="02020800000000000000" pitchFamily="18" charset="-128"/>
                    <a:cs typeface="+mn-cs"/>
                  </a:rPr>
                  <a:t>花</a:t>
                </a:r>
              </a:p>
            </p:txBody>
          </p:sp>
          <p:sp>
            <p:nvSpPr>
              <p:cNvPr id="10" name="テキスト ボックス 9">
                <a:extLst>
                  <a:ext uri="{FF2B5EF4-FFF2-40B4-BE49-F238E27FC236}">
                    <a16:creationId xmlns:a16="http://schemas.microsoft.com/office/drawing/2014/main" id="{C191FEF9-D021-D36A-2765-623F3E6B53B6}"/>
                  </a:ext>
                </a:extLst>
              </p:cNvPr>
              <p:cNvSpPr txBox="1"/>
              <p:nvPr/>
            </p:nvSpPr>
            <p:spPr>
              <a:xfrm>
                <a:off x="7591424" y="2927177"/>
                <a:ext cx="10287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a:ln>
                      <a:noFill/>
                    </a:ln>
                    <a:solidFill>
                      <a:prstClr val="black"/>
                    </a:solidFill>
                    <a:effectLst/>
                    <a:uLnTx/>
                    <a:uFillTx/>
                    <a:latin typeface="HGP明朝B" panose="02020800000000000000" pitchFamily="18" charset="-128"/>
                    <a:ea typeface="HGP明朝B" panose="02020800000000000000" pitchFamily="18" charset="-128"/>
                    <a:cs typeface="+mn-cs"/>
                  </a:rPr>
                  <a:t>連</a:t>
                </a:r>
                <a:endParaRPr kumimoji="1" lang="ja-JP" altLang="en-US" sz="60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F8E8307A-F2E4-7BC8-5073-EDBB5B53EEDE}"/>
                  </a:ext>
                </a:extLst>
              </p:cNvPr>
              <p:cNvSpPr txBox="1"/>
              <p:nvPr/>
            </p:nvSpPr>
            <p:spPr>
              <a:xfrm>
                <a:off x="3595687" y="4454009"/>
                <a:ext cx="10668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a:ln>
                      <a:noFill/>
                    </a:ln>
                    <a:solidFill>
                      <a:prstClr val="black"/>
                    </a:solidFill>
                    <a:effectLst/>
                    <a:uLnTx/>
                    <a:uFillTx/>
                    <a:latin typeface="HGP明朝B" panose="02020800000000000000" pitchFamily="18" charset="-128"/>
                    <a:ea typeface="HGP明朝B" panose="02020800000000000000" pitchFamily="18" charset="-128"/>
                    <a:cs typeface="+mn-cs"/>
                  </a:rPr>
                  <a:t>ぜん</a:t>
                </a:r>
                <a:endParaRPr kumimoji="1" lang="ja-JP" altLang="en-US" sz="3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4AFB8DBB-24AD-E00E-99A5-D357C20B4E09}"/>
                  </a:ext>
                </a:extLst>
              </p:cNvPr>
              <p:cNvSpPr txBox="1"/>
              <p:nvPr/>
            </p:nvSpPr>
            <p:spPr>
              <a:xfrm>
                <a:off x="5776911" y="4454008"/>
                <a:ext cx="63817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HGP明朝B" panose="02020800000000000000" pitchFamily="18" charset="-128"/>
                    <a:ea typeface="HGP明朝B" panose="02020800000000000000" pitchFamily="18" charset="-128"/>
                    <a:cs typeface="+mn-cs"/>
                  </a:rPr>
                  <a:t>か</a:t>
                </a:r>
                <a:endParaRPr kumimoji="1" lang="en-US" altLang="ja-JP" sz="3600" b="0" i="0" u="none" strike="noStrike" kern="1200" cap="none" spc="0" normalizeH="0" baseline="0" noProof="0">
                  <a:ln>
                    <a:noFill/>
                  </a:ln>
                  <a:solidFill>
                    <a:prstClr val="black"/>
                  </a:solidFill>
                  <a:effectLst/>
                  <a:uLnTx/>
                  <a:uFillTx/>
                  <a:latin typeface="HGP明朝B" panose="02020800000000000000" pitchFamily="18" charset="-128"/>
                  <a:ea typeface="HGP明朝B" panose="02020800000000000000" pitchFamily="18" charset="-128"/>
                  <a:cs typeface="+mn-cs"/>
                </a:endParaRPr>
              </a:p>
            </p:txBody>
          </p:sp>
          <p:sp>
            <p:nvSpPr>
              <p:cNvPr id="22" name="テキスト ボックス 21">
                <a:extLst>
                  <a:ext uri="{FF2B5EF4-FFF2-40B4-BE49-F238E27FC236}">
                    <a16:creationId xmlns:a16="http://schemas.microsoft.com/office/drawing/2014/main" id="{5046B48B-1ADD-8925-67C4-F2C1701075EE}"/>
                  </a:ext>
                </a:extLst>
              </p:cNvPr>
              <p:cNvSpPr txBox="1"/>
              <p:nvPr/>
            </p:nvSpPr>
            <p:spPr>
              <a:xfrm>
                <a:off x="7710487" y="4444571"/>
                <a:ext cx="10668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a:ln>
                      <a:noFill/>
                    </a:ln>
                    <a:solidFill>
                      <a:prstClr val="black"/>
                    </a:solidFill>
                    <a:effectLst/>
                    <a:uLnTx/>
                    <a:uFillTx/>
                    <a:latin typeface="HGP明朝B" panose="02020800000000000000" pitchFamily="18" charset="-128"/>
                    <a:ea typeface="HGP明朝B" panose="02020800000000000000" pitchFamily="18" charset="-128"/>
                    <a:cs typeface="+mn-cs"/>
                  </a:rPr>
                  <a:t>れん</a:t>
                </a:r>
                <a:endParaRPr kumimoji="1" lang="ja-JP" altLang="en-US" sz="3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grpSp>
        <p:sp>
          <p:nvSpPr>
            <p:cNvPr id="25" name="テキスト ボックス 24">
              <a:extLst>
                <a:ext uri="{FF2B5EF4-FFF2-40B4-BE49-F238E27FC236}">
                  <a16:creationId xmlns:a16="http://schemas.microsoft.com/office/drawing/2014/main" id="{C1CE9E93-1A45-862E-D6A5-0C23915B616D}"/>
                </a:ext>
              </a:extLst>
            </p:cNvPr>
            <p:cNvSpPr txBox="1"/>
            <p:nvPr/>
          </p:nvSpPr>
          <p:spPr>
            <a:xfrm>
              <a:off x="1609724" y="1292452"/>
              <a:ext cx="85486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HGP明朝B" panose="02020800000000000000" pitchFamily="18" charset="-128"/>
                  <a:ea typeface="HGP明朝B" panose="02020800000000000000" pitchFamily="18" charset="-128"/>
                  <a:cs typeface="+mn-cs"/>
                </a:rPr>
                <a:t>〇</a:t>
              </a:r>
              <a:endParaRPr kumimoji="1" lang="ja-JP" altLang="en-US" sz="2800" b="0"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0AB0639D-91E0-915A-0D6C-55A8D5A67BE1}"/>
                </a:ext>
              </a:extLst>
            </p:cNvPr>
            <p:cNvSpPr txBox="1"/>
            <p:nvPr/>
          </p:nvSpPr>
          <p:spPr>
            <a:xfrm>
              <a:off x="2871787" y="1292452"/>
              <a:ext cx="54768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HGP明朝B" panose="02020800000000000000" pitchFamily="18" charset="-128"/>
                  <a:ea typeface="HGP明朝B" panose="02020800000000000000" pitchFamily="18" charset="-128"/>
                  <a:cs typeface="+mn-cs"/>
                </a:rPr>
                <a:t>〇</a:t>
              </a:r>
              <a:endParaRPr kumimoji="1" lang="ja-JP" altLang="en-US" sz="2800" b="0"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72001835-E880-55AE-4834-08A6F28FE8E5}"/>
                </a:ext>
              </a:extLst>
            </p:cNvPr>
            <p:cNvSpPr txBox="1"/>
            <p:nvPr/>
          </p:nvSpPr>
          <p:spPr>
            <a:xfrm>
              <a:off x="5791198" y="1292452"/>
              <a:ext cx="54768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rgbClr val="FF0000"/>
                  </a:solidFill>
                  <a:effectLst/>
                  <a:uLnTx/>
                  <a:uFillTx/>
                  <a:latin typeface="HGP明朝B" panose="02020800000000000000" pitchFamily="18" charset="-128"/>
                  <a:ea typeface="HGP明朝B" panose="02020800000000000000" pitchFamily="18" charset="-128"/>
                  <a:cs typeface="+mn-cs"/>
                </a:rPr>
                <a:t>〇</a:t>
              </a:r>
              <a:endParaRPr kumimoji="1" lang="ja-JP" altLang="en-US" sz="2800" b="0"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endParaRPr>
            </a:p>
          </p:txBody>
        </p:sp>
      </p:grpSp>
      <p:sp>
        <p:nvSpPr>
          <p:cNvPr id="31" name="テキスト ボックス 30">
            <a:extLst>
              <a:ext uri="{FF2B5EF4-FFF2-40B4-BE49-F238E27FC236}">
                <a16:creationId xmlns:a16="http://schemas.microsoft.com/office/drawing/2014/main" id="{1358D7BE-65B7-E1DB-0CD6-455596602745}"/>
              </a:ext>
            </a:extLst>
          </p:cNvPr>
          <p:cNvSpPr txBox="1"/>
          <p:nvPr/>
        </p:nvSpPr>
        <p:spPr>
          <a:xfrm>
            <a:off x="2743201" y="5734050"/>
            <a:ext cx="717232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a:ln>
                  <a:noFill/>
                </a:ln>
                <a:solidFill>
                  <a:srgbClr val="0070C0"/>
                </a:solidFill>
                <a:effectLst/>
                <a:uLnTx/>
                <a:uFillTx/>
                <a:latin typeface="HGP明朝B" panose="02020800000000000000" pitchFamily="18" charset="-128"/>
                <a:ea typeface="HGP明朝B" panose="02020800000000000000" pitchFamily="18" charset="-128"/>
                <a:cs typeface="+mn-cs"/>
              </a:rPr>
              <a:t>全花連</a:t>
            </a:r>
            <a:r>
              <a:rPr kumimoji="1" lang="ja-JP" altLang="en-US" sz="3600" b="1" i="0" u="none" strike="noStrike" kern="1200" cap="none" spc="0" normalizeH="0" baseline="0" noProof="0">
                <a:ln>
                  <a:noFill/>
                </a:ln>
                <a:solidFill>
                  <a:prstClr val="black"/>
                </a:solidFill>
                <a:effectLst/>
                <a:uLnTx/>
                <a:uFillTx/>
                <a:latin typeface="HGP明朝B" panose="02020800000000000000" pitchFamily="18" charset="-128"/>
                <a:ea typeface="HGP明朝B" panose="02020800000000000000" pitchFamily="18" charset="-128"/>
                <a:cs typeface="+mn-cs"/>
              </a:rPr>
              <a:t>と呼んで頂けると幸いです。</a:t>
            </a:r>
            <a:endParaRPr kumimoji="1" lang="ja-JP" altLang="en-US" sz="3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2106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39DC431-9A72-D17A-9795-A14AB723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387" y="1448154"/>
            <a:ext cx="8277225" cy="5018529"/>
          </a:xfrm>
          <a:prstGeom prst="rect">
            <a:avLst/>
          </a:prstGeom>
        </p:spPr>
      </p:pic>
      <p:sp>
        <p:nvSpPr>
          <p:cNvPr id="5" name="テキスト ボックス 4">
            <a:extLst>
              <a:ext uri="{FF2B5EF4-FFF2-40B4-BE49-F238E27FC236}">
                <a16:creationId xmlns:a16="http://schemas.microsoft.com/office/drawing/2014/main" id="{FD5BB74F-FCBD-B80F-29FC-1A22DFCD44EB}"/>
              </a:ext>
            </a:extLst>
          </p:cNvPr>
          <p:cNvSpPr txBox="1"/>
          <p:nvPr/>
        </p:nvSpPr>
        <p:spPr>
          <a:xfrm>
            <a:off x="3048000" y="681433"/>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全花連は令和６年３月１５日設立</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44E309F5-8AA2-BDEF-53EE-7569AE53CDA5}"/>
              </a:ext>
            </a:extLst>
          </p:cNvPr>
          <p:cNvSpPr txBox="1"/>
          <p:nvPr/>
        </p:nvSpPr>
        <p:spPr>
          <a:xfrm>
            <a:off x="1285875" y="3042104"/>
            <a:ext cx="11372850"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現在、加盟業者２</a:t>
            </a:r>
            <a:r>
              <a:rPr kumimoji="1" lang="en-US" altLang="ja-JP"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8</a:t>
            </a:r>
            <a:r>
              <a:rPr kumimoji="1" lang="ja-JP" altLang="en-US"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社</a:t>
            </a:r>
            <a:endParaRPr kumimoji="1" lang="en-US" altLang="ja-JP"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設立令和６年３月１５日から９月末（</a:t>
            </a:r>
            <a:r>
              <a:rPr kumimoji="1" lang="en-US" altLang="ja-JP"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23</a:t>
            </a:r>
            <a:r>
              <a:rPr kumimoji="1" lang="ja-JP" altLang="en-US"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社）　施工実績</a:t>
            </a:r>
            <a:r>
              <a:rPr kumimoji="1" lang="en-US" altLang="ja-JP" sz="2800" b="1" i="0" u="none" strike="noStrike" kern="1200" cap="none" spc="0" normalizeH="0" baseline="0" noProof="0" dirty="0">
                <a:ln>
                  <a:noFill/>
                </a:ln>
                <a:solidFill>
                  <a:srgbClr val="FF0000"/>
                </a:solidFill>
                <a:effectLst/>
                <a:uLnTx/>
                <a:uFillTx/>
                <a:latin typeface="HGP明朝B" panose="02020800000000000000" pitchFamily="18" charset="-128"/>
                <a:ea typeface="HGP明朝B" panose="02020800000000000000" pitchFamily="18" charset="-128"/>
                <a:cs typeface="+mn-cs"/>
              </a:rPr>
              <a:t>175</a:t>
            </a:r>
            <a:r>
              <a:rPr kumimoji="1" lang="ja-JP" altLang="en-US"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件の実績</a:t>
            </a:r>
            <a:endParaRPr kumimoji="1" lang="en-US" altLang="ja-JP"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北海道から沖縄県離島まで全ての地域をカバーできる体制を構築</a:t>
            </a:r>
            <a:endParaRPr kumimoji="1" lang="en-US" altLang="ja-JP" sz="2800" b="1"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p:txBody>
      </p:sp>
    </p:spTree>
    <p:extLst>
      <p:ext uri="{BB962C8B-B14F-4D97-AF65-F5344CB8AC3E}">
        <p14:creationId xmlns:p14="http://schemas.microsoft.com/office/powerpoint/2010/main" val="346110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7007FDA-0B83-5BF7-AA12-0A5C609E44B8}"/>
              </a:ext>
            </a:extLst>
          </p:cNvPr>
          <p:cNvSpPr txBox="1"/>
          <p:nvPr/>
        </p:nvSpPr>
        <p:spPr>
          <a:xfrm>
            <a:off x="8556893" y="6493091"/>
            <a:ext cx="3434758" cy="3649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6" name="グループ化 5">
            <a:extLst>
              <a:ext uri="{FF2B5EF4-FFF2-40B4-BE49-F238E27FC236}">
                <a16:creationId xmlns:a16="http://schemas.microsoft.com/office/drawing/2014/main" id="{1BE1BC8A-9645-2FFB-65A7-5A30FDF8C22D}"/>
              </a:ext>
            </a:extLst>
          </p:cNvPr>
          <p:cNvGrpSpPr/>
          <p:nvPr/>
        </p:nvGrpSpPr>
        <p:grpSpPr>
          <a:xfrm>
            <a:off x="700095" y="264099"/>
            <a:ext cx="11356564" cy="6191286"/>
            <a:chOff x="365760" y="359561"/>
            <a:chExt cx="11356564" cy="6191286"/>
          </a:xfrm>
        </p:grpSpPr>
        <p:sp>
          <p:nvSpPr>
            <p:cNvPr id="5" name="テキスト ボックス 4">
              <a:extLst>
                <a:ext uri="{FF2B5EF4-FFF2-40B4-BE49-F238E27FC236}">
                  <a16:creationId xmlns:a16="http://schemas.microsoft.com/office/drawing/2014/main" id="{E52DBC5F-9335-2CE2-60E3-81838741D263}"/>
                </a:ext>
              </a:extLst>
            </p:cNvPr>
            <p:cNvSpPr txBox="1"/>
            <p:nvPr/>
          </p:nvSpPr>
          <p:spPr>
            <a:xfrm>
              <a:off x="3495676" y="359561"/>
              <a:ext cx="56875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従来の特殊清掃業者の流れ</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23" name="グループ化 22">
              <a:extLst>
                <a:ext uri="{FF2B5EF4-FFF2-40B4-BE49-F238E27FC236}">
                  <a16:creationId xmlns:a16="http://schemas.microsoft.com/office/drawing/2014/main" id="{BCF623F2-992F-10F6-B42E-22FE3E1C21D9}"/>
                </a:ext>
              </a:extLst>
            </p:cNvPr>
            <p:cNvGrpSpPr/>
            <p:nvPr/>
          </p:nvGrpSpPr>
          <p:grpSpPr>
            <a:xfrm>
              <a:off x="365760" y="956608"/>
              <a:ext cx="3244879" cy="2519896"/>
              <a:chOff x="554830" y="1022121"/>
              <a:chExt cx="3019425" cy="2228850"/>
            </a:xfrm>
          </p:grpSpPr>
          <p:pic>
            <p:nvPicPr>
              <p:cNvPr id="22" name="図 21">
                <a:extLst>
                  <a:ext uri="{FF2B5EF4-FFF2-40B4-BE49-F238E27FC236}">
                    <a16:creationId xmlns:a16="http://schemas.microsoft.com/office/drawing/2014/main" id="{D093A09A-8ADC-A38F-89BB-76F735DB3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30" y="1022121"/>
                <a:ext cx="3019425" cy="2228850"/>
              </a:xfrm>
              <a:prstGeom prst="rect">
                <a:avLst/>
              </a:prstGeom>
            </p:spPr>
          </p:pic>
          <p:sp>
            <p:nvSpPr>
              <p:cNvPr id="11" name="テキスト ボックス 10">
                <a:extLst>
                  <a:ext uri="{FF2B5EF4-FFF2-40B4-BE49-F238E27FC236}">
                    <a16:creationId xmlns:a16="http://schemas.microsoft.com/office/drawing/2014/main" id="{CD892218-9F6C-2A55-D947-9AC4BA40FFA7}"/>
                  </a:ext>
                </a:extLst>
              </p:cNvPr>
              <p:cNvSpPr txBox="1"/>
              <p:nvPr/>
            </p:nvSpPr>
            <p:spPr>
              <a:xfrm>
                <a:off x="835817" y="2526641"/>
                <a:ext cx="24574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rPr>
                  <a:t>汚物の撤去</a:t>
                </a:r>
                <a:endParaRPr kumimoji="1" lang="en-US" altLang="ja-JP" sz="36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endParaRPr>
              </a:p>
            </p:txBody>
          </p:sp>
        </p:grpSp>
        <p:grpSp>
          <p:nvGrpSpPr>
            <p:cNvPr id="1024" name="グループ化 1023">
              <a:extLst>
                <a:ext uri="{FF2B5EF4-FFF2-40B4-BE49-F238E27FC236}">
                  <a16:creationId xmlns:a16="http://schemas.microsoft.com/office/drawing/2014/main" id="{66C10554-F489-5524-830B-9EB3518665B2}"/>
                </a:ext>
              </a:extLst>
            </p:cNvPr>
            <p:cNvGrpSpPr/>
            <p:nvPr/>
          </p:nvGrpSpPr>
          <p:grpSpPr>
            <a:xfrm>
              <a:off x="4054376" y="2598935"/>
              <a:ext cx="3532142" cy="2734494"/>
              <a:chOff x="3892251" y="3576013"/>
              <a:chExt cx="3803948" cy="2905125"/>
            </a:xfrm>
          </p:grpSpPr>
          <p:pic>
            <p:nvPicPr>
              <p:cNvPr id="31" name="図 30">
                <a:extLst>
                  <a:ext uri="{FF2B5EF4-FFF2-40B4-BE49-F238E27FC236}">
                    <a16:creationId xmlns:a16="http://schemas.microsoft.com/office/drawing/2014/main" id="{C9788970-1FD3-BCDA-2763-FF1AA1AA5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251" y="3576013"/>
                <a:ext cx="3803948" cy="2905125"/>
              </a:xfrm>
              <a:prstGeom prst="rect">
                <a:avLst/>
              </a:prstGeom>
            </p:spPr>
          </p:pic>
          <p:sp>
            <p:nvSpPr>
              <p:cNvPr id="13" name="テキスト ボックス 12">
                <a:extLst>
                  <a:ext uri="{FF2B5EF4-FFF2-40B4-BE49-F238E27FC236}">
                    <a16:creationId xmlns:a16="http://schemas.microsoft.com/office/drawing/2014/main" id="{063529F3-7C54-1085-A6EF-B1E40D3B3371}"/>
                  </a:ext>
                </a:extLst>
              </p:cNvPr>
              <p:cNvSpPr txBox="1"/>
              <p:nvPr/>
            </p:nvSpPr>
            <p:spPr>
              <a:xfrm>
                <a:off x="4732187" y="5663386"/>
                <a:ext cx="212407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rPr>
                  <a:t>消臭作業</a:t>
                </a:r>
                <a:endParaRPr kumimoji="1" lang="en-US" altLang="ja-JP" sz="32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endParaRPr>
              </a:p>
            </p:txBody>
          </p:sp>
        </p:grpSp>
        <p:grpSp>
          <p:nvGrpSpPr>
            <p:cNvPr id="26" name="グループ化 25">
              <a:extLst>
                <a:ext uri="{FF2B5EF4-FFF2-40B4-BE49-F238E27FC236}">
                  <a16:creationId xmlns:a16="http://schemas.microsoft.com/office/drawing/2014/main" id="{95473CA3-12B9-FF95-C5DD-D91562B5990D}"/>
                </a:ext>
              </a:extLst>
            </p:cNvPr>
            <p:cNvGrpSpPr/>
            <p:nvPr/>
          </p:nvGrpSpPr>
          <p:grpSpPr>
            <a:xfrm>
              <a:off x="416128" y="3854187"/>
              <a:ext cx="3194511" cy="2519896"/>
              <a:chOff x="402827" y="3361581"/>
              <a:chExt cx="2854325" cy="2140744"/>
            </a:xfrm>
          </p:grpSpPr>
          <p:pic>
            <p:nvPicPr>
              <p:cNvPr id="25" name="図 24">
                <a:extLst>
                  <a:ext uri="{FF2B5EF4-FFF2-40B4-BE49-F238E27FC236}">
                    <a16:creationId xmlns:a16="http://schemas.microsoft.com/office/drawing/2014/main" id="{ED6E1E18-D00C-F904-5A2E-CE04A2CC2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27" y="3361581"/>
                <a:ext cx="2854325" cy="2140744"/>
              </a:xfrm>
              <a:prstGeom prst="rect">
                <a:avLst/>
              </a:prstGeom>
            </p:spPr>
          </p:pic>
          <p:sp>
            <p:nvSpPr>
              <p:cNvPr id="17" name="テキスト ボックス 16">
                <a:extLst>
                  <a:ext uri="{FF2B5EF4-FFF2-40B4-BE49-F238E27FC236}">
                    <a16:creationId xmlns:a16="http://schemas.microsoft.com/office/drawing/2014/main" id="{91D46F4D-8292-3DD8-159B-BD6C2B5951D4}"/>
                  </a:ext>
                </a:extLst>
              </p:cNvPr>
              <p:cNvSpPr txBox="1"/>
              <p:nvPr/>
            </p:nvSpPr>
            <p:spPr>
              <a:xfrm>
                <a:off x="1883567" y="4822478"/>
                <a:ext cx="106203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rPr>
                  <a:t>解体</a:t>
                </a:r>
                <a:endParaRPr kumimoji="1" lang="en-US" altLang="ja-JP" sz="32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endParaRPr>
              </a:p>
            </p:txBody>
          </p:sp>
        </p:grpSp>
        <p:grpSp>
          <p:nvGrpSpPr>
            <p:cNvPr id="29" name="グループ化 28">
              <a:extLst>
                <a:ext uri="{FF2B5EF4-FFF2-40B4-BE49-F238E27FC236}">
                  <a16:creationId xmlns:a16="http://schemas.microsoft.com/office/drawing/2014/main" id="{CDDD4723-C2A5-AE64-51AB-1623BB823C97}"/>
                </a:ext>
              </a:extLst>
            </p:cNvPr>
            <p:cNvGrpSpPr/>
            <p:nvPr/>
          </p:nvGrpSpPr>
          <p:grpSpPr>
            <a:xfrm>
              <a:off x="8288614" y="957682"/>
              <a:ext cx="3433710" cy="2702858"/>
              <a:chOff x="4077258" y="2068072"/>
              <a:chExt cx="3228005" cy="2691349"/>
            </a:xfrm>
          </p:grpSpPr>
          <p:pic>
            <p:nvPicPr>
              <p:cNvPr id="28" name="図 27">
                <a:extLst>
                  <a:ext uri="{FF2B5EF4-FFF2-40B4-BE49-F238E27FC236}">
                    <a16:creationId xmlns:a16="http://schemas.microsoft.com/office/drawing/2014/main" id="{D27E06AA-2571-7D1B-0C3D-CCD498A10B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7258" y="2068072"/>
                <a:ext cx="3228005" cy="2691349"/>
              </a:xfrm>
              <a:prstGeom prst="rect">
                <a:avLst/>
              </a:prstGeom>
            </p:spPr>
          </p:pic>
          <p:sp>
            <p:nvSpPr>
              <p:cNvPr id="19" name="テキスト ボックス 18">
                <a:extLst>
                  <a:ext uri="{FF2B5EF4-FFF2-40B4-BE49-F238E27FC236}">
                    <a16:creationId xmlns:a16="http://schemas.microsoft.com/office/drawing/2014/main" id="{1A37F163-2F13-E7C7-FC61-6B159A980F38}"/>
                  </a:ext>
                </a:extLst>
              </p:cNvPr>
              <p:cNvSpPr txBox="1"/>
              <p:nvPr/>
            </p:nvSpPr>
            <p:spPr>
              <a:xfrm>
                <a:off x="4736415" y="3908384"/>
                <a:ext cx="190968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rPr>
                  <a:t>除菌作業</a:t>
                </a:r>
                <a:endParaRPr kumimoji="1" lang="en-US" altLang="ja-JP" sz="32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endParaRPr>
              </a:p>
            </p:txBody>
          </p:sp>
        </p:grpSp>
        <p:grpSp>
          <p:nvGrpSpPr>
            <p:cNvPr id="20" name="グループ化 19">
              <a:extLst>
                <a:ext uri="{FF2B5EF4-FFF2-40B4-BE49-F238E27FC236}">
                  <a16:creationId xmlns:a16="http://schemas.microsoft.com/office/drawing/2014/main" id="{C9486169-A5B8-BBB6-275B-F9831B194471}"/>
                </a:ext>
              </a:extLst>
            </p:cNvPr>
            <p:cNvGrpSpPr/>
            <p:nvPr/>
          </p:nvGrpSpPr>
          <p:grpSpPr>
            <a:xfrm>
              <a:off x="8345016" y="4116010"/>
              <a:ext cx="3320904" cy="2434837"/>
              <a:chOff x="7239000" y="1146751"/>
              <a:chExt cx="4514850" cy="3000375"/>
            </a:xfrm>
          </p:grpSpPr>
          <p:pic>
            <p:nvPicPr>
              <p:cNvPr id="1028" name="Picture 4" descr="特殊清掃業者ならジークリーン｜神奈川・横浜・東京全域対応">
                <a:extLst>
                  <a:ext uri="{FF2B5EF4-FFF2-40B4-BE49-F238E27FC236}">
                    <a16:creationId xmlns:a16="http://schemas.microsoft.com/office/drawing/2014/main" id="{81118723-0E82-11CA-A2F1-BB1DF4F94C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1146751"/>
                <a:ext cx="4514850" cy="300037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D5454274-45F4-0976-E540-CBFA779E919B}"/>
                  </a:ext>
                </a:extLst>
              </p:cNvPr>
              <p:cNvSpPr txBox="1"/>
              <p:nvPr/>
            </p:nvSpPr>
            <p:spPr>
              <a:xfrm>
                <a:off x="8212049" y="3254426"/>
                <a:ext cx="3047999" cy="7119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rPr>
                  <a:t>残置物撤去</a:t>
                </a:r>
                <a:endParaRPr kumimoji="1" lang="en-US" altLang="ja-JP" sz="32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endParaRPr>
              </a:p>
            </p:txBody>
          </p:sp>
        </p:grpSp>
      </p:grpSp>
    </p:spTree>
    <p:extLst>
      <p:ext uri="{BB962C8B-B14F-4D97-AF65-F5344CB8AC3E}">
        <p14:creationId xmlns:p14="http://schemas.microsoft.com/office/powerpoint/2010/main" val="391333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85AAB6BE-F5B6-93A1-423F-3F5776E5BD7C}"/>
              </a:ext>
            </a:extLst>
          </p:cNvPr>
          <p:cNvGrpSpPr/>
          <p:nvPr/>
        </p:nvGrpSpPr>
        <p:grpSpPr>
          <a:xfrm>
            <a:off x="1905509" y="565684"/>
            <a:ext cx="8984877" cy="5391155"/>
            <a:chOff x="1905509" y="565684"/>
            <a:chExt cx="8984877" cy="5391155"/>
          </a:xfrm>
        </p:grpSpPr>
        <p:cxnSp>
          <p:nvCxnSpPr>
            <p:cNvPr id="5" name="直線コネクタ 4">
              <a:extLst>
                <a:ext uri="{FF2B5EF4-FFF2-40B4-BE49-F238E27FC236}">
                  <a16:creationId xmlns:a16="http://schemas.microsoft.com/office/drawing/2014/main" id="{3A2A123E-5CFE-76E9-4FCA-8E5B62861CED}"/>
                </a:ext>
              </a:extLst>
            </p:cNvPr>
            <p:cNvCxnSpPr>
              <a:cxnSpLocks/>
            </p:cNvCxnSpPr>
            <p:nvPr/>
          </p:nvCxnSpPr>
          <p:spPr>
            <a:xfrm>
              <a:off x="5827568" y="1151757"/>
              <a:ext cx="0" cy="480508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nvGrpSpPr>
            <p:cNvPr id="33" name="グループ化 32">
              <a:extLst>
                <a:ext uri="{FF2B5EF4-FFF2-40B4-BE49-F238E27FC236}">
                  <a16:creationId xmlns:a16="http://schemas.microsoft.com/office/drawing/2014/main" id="{DD087F6E-DAF4-9ABB-C0AD-DEF2C2397951}"/>
                </a:ext>
              </a:extLst>
            </p:cNvPr>
            <p:cNvGrpSpPr/>
            <p:nvPr/>
          </p:nvGrpSpPr>
          <p:grpSpPr>
            <a:xfrm>
              <a:off x="1905509" y="565684"/>
              <a:ext cx="8984877" cy="5386638"/>
              <a:chOff x="2173941" y="498071"/>
              <a:chExt cx="8984877" cy="5386638"/>
            </a:xfrm>
          </p:grpSpPr>
          <p:sp>
            <p:nvSpPr>
              <p:cNvPr id="3" name="テキスト ボックス 2">
                <a:extLst>
                  <a:ext uri="{FF2B5EF4-FFF2-40B4-BE49-F238E27FC236}">
                    <a16:creationId xmlns:a16="http://schemas.microsoft.com/office/drawing/2014/main" id="{27AC29F8-D79B-061D-237A-330FC3CBC3EF}"/>
                  </a:ext>
                </a:extLst>
              </p:cNvPr>
              <p:cNvSpPr txBox="1"/>
              <p:nvPr/>
            </p:nvSpPr>
            <p:spPr>
              <a:xfrm>
                <a:off x="2173941" y="498071"/>
                <a:ext cx="784411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従来の特殊清掃の消臭技術の違い</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6735CFCC-FD47-FC11-78A9-F772D3ADADD5}"/>
                  </a:ext>
                </a:extLst>
              </p:cNvPr>
              <p:cNvGrpSpPr/>
              <p:nvPr/>
            </p:nvGrpSpPr>
            <p:grpSpPr>
              <a:xfrm>
                <a:off x="2668822" y="1167332"/>
                <a:ext cx="1831460" cy="387870"/>
                <a:chOff x="2641928" y="1167332"/>
                <a:chExt cx="1831460" cy="387870"/>
              </a:xfrm>
            </p:grpSpPr>
            <p:sp>
              <p:nvSpPr>
                <p:cNvPr id="8" name="正方形/長方形 7">
                  <a:extLst>
                    <a:ext uri="{FF2B5EF4-FFF2-40B4-BE49-F238E27FC236}">
                      <a16:creationId xmlns:a16="http://schemas.microsoft.com/office/drawing/2014/main" id="{9B19040D-7D94-B0C0-59FE-68FD2CC6A1C7}"/>
                    </a:ext>
                  </a:extLst>
                </p:cNvPr>
                <p:cNvSpPr/>
                <p:nvPr/>
              </p:nvSpPr>
              <p:spPr>
                <a:xfrm>
                  <a:off x="2641928" y="1185870"/>
                  <a:ext cx="1819835" cy="36933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1DD40958-F9E4-CCF0-EF6C-1E8DA7B8F769}"/>
                    </a:ext>
                  </a:extLst>
                </p:cNvPr>
                <p:cNvSpPr txBox="1"/>
                <p:nvPr/>
              </p:nvSpPr>
              <p:spPr>
                <a:xfrm>
                  <a:off x="2653553" y="1167332"/>
                  <a:ext cx="181983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rPr>
                    <a:t>従来の特殊清掃</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13" name="グループ化 12">
                <a:extLst>
                  <a:ext uri="{FF2B5EF4-FFF2-40B4-BE49-F238E27FC236}">
                    <a16:creationId xmlns:a16="http://schemas.microsoft.com/office/drawing/2014/main" id="{CB1A922A-1887-B938-0BB4-D4FBA8E94AA8}"/>
                  </a:ext>
                </a:extLst>
              </p:cNvPr>
              <p:cNvGrpSpPr/>
              <p:nvPr/>
            </p:nvGrpSpPr>
            <p:grpSpPr>
              <a:xfrm>
                <a:off x="7691719" y="1185870"/>
                <a:ext cx="1831460" cy="402662"/>
                <a:chOff x="7691718" y="1315569"/>
                <a:chExt cx="1831460" cy="402662"/>
              </a:xfrm>
            </p:grpSpPr>
            <p:sp>
              <p:nvSpPr>
                <p:cNvPr id="11" name="正方形/長方形 10">
                  <a:extLst>
                    <a:ext uri="{FF2B5EF4-FFF2-40B4-BE49-F238E27FC236}">
                      <a16:creationId xmlns:a16="http://schemas.microsoft.com/office/drawing/2014/main" id="{8AFC8DE9-39FE-BFEB-0892-DF0CC5D8BC2F}"/>
                    </a:ext>
                  </a:extLst>
                </p:cNvPr>
                <p:cNvSpPr/>
                <p:nvPr/>
              </p:nvSpPr>
              <p:spPr>
                <a:xfrm>
                  <a:off x="7691718" y="1348899"/>
                  <a:ext cx="1819835" cy="36933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CFC8B4F0-F0F1-FEAE-7A2B-6EFD2E424EE4}"/>
                    </a:ext>
                  </a:extLst>
                </p:cNvPr>
                <p:cNvSpPr txBox="1"/>
                <p:nvPr/>
              </p:nvSpPr>
              <p:spPr>
                <a:xfrm>
                  <a:off x="7703343" y="1315569"/>
                  <a:ext cx="181983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HGP明朝B" panose="02020800000000000000" pitchFamily="18" charset="-128"/>
                      <a:ea typeface="HGP明朝B" panose="02020800000000000000" pitchFamily="18" charset="-128"/>
                      <a:cs typeface="+mn-cs"/>
                    </a:rPr>
                    <a:t>一社）　全花連</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18" name="グループ化 17">
                <a:extLst>
                  <a:ext uri="{FF2B5EF4-FFF2-40B4-BE49-F238E27FC236}">
                    <a16:creationId xmlns:a16="http://schemas.microsoft.com/office/drawing/2014/main" id="{A0DAD6D8-DD4D-704A-2D42-8655E674DB5E}"/>
                  </a:ext>
                </a:extLst>
              </p:cNvPr>
              <p:cNvGrpSpPr/>
              <p:nvPr/>
            </p:nvGrpSpPr>
            <p:grpSpPr>
              <a:xfrm>
                <a:off x="2680447" y="1757706"/>
                <a:ext cx="6797488" cy="383168"/>
                <a:chOff x="2680447" y="1811495"/>
                <a:chExt cx="6797488" cy="383168"/>
              </a:xfrm>
            </p:grpSpPr>
            <p:sp>
              <p:nvSpPr>
                <p:cNvPr id="15" name="テキスト ボックス 14">
                  <a:extLst>
                    <a:ext uri="{FF2B5EF4-FFF2-40B4-BE49-F238E27FC236}">
                      <a16:creationId xmlns:a16="http://schemas.microsoft.com/office/drawing/2014/main" id="{F8D287DD-CC9E-8E57-7028-A4EBB5474B09}"/>
                    </a:ext>
                  </a:extLst>
                </p:cNvPr>
                <p:cNvSpPr txBox="1"/>
                <p:nvPr/>
              </p:nvSpPr>
              <p:spPr>
                <a:xfrm>
                  <a:off x="2680447" y="1825331"/>
                  <a:ext cx="181983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残置物の撤去</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457C0A9D-727E-C39B-FEDD-DFA6584EB48C}"/>
                    </a:ext>
                  </a:extLst>
                </p:cNvPr>
                <p:cNvSpPr txBox="1"/>
                <p:nvPr/>
              </p:nvSpPr>
              <p:spPr>
                <a:xfrm>
                  <a:off x="7658101" y="1811495"/>
                  <a:ext cx="181983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残置物の撤去</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29" name="グループ化 28">
                <a:extLst>
                  <a:ext uri="{FF2B5EF4-FFF2-40B4-BE49-F238E27FC236}">
                    <a16:creationId xmlns:a16="http://schemas.microsoft.com/office/drawing/2014/main" id="{8FB5B88A-2D4E-AE2B-0033-31D37D188338}"/>
                  </a:ext>
                </a:extLst>
              </p:cNvPr>
              <p:cNvGrpSpPr/>
              <p:nvPr/>
            </p:nvGrpSpPr>
            <p:grpSpPr>
              <a:xfrm>
                <a:off x="2671478" y="2237253"/>
                <a:ext cx="8007730" cy="646331"/>
                <a:chOff x="2671478" y="2291042"/>
                <a:chExt cx="8007730" cy="646331"/>
              </a:xfrm>
            </p:grpSpPr>
            <p:sp>
              <p:nvSpPr>
                <p:cNvPr id="20" name="テキスト ボックス 19">
                  <a:extLst>
                    <a:ext uri="{FF2B5EF4-FFF2-40B4-BE49-F238E27FC236}">
                      <a16:creationId xmlns:a16="http://schemas.microsoft.com/office/drawing/2014/main" id="{FF9A781E-4121-F9FD-2A80-32E280465056}"/>
                    </a:ext>
                  </a:extLst>
                </p:cNvPr>
                <p:cNvSpPr txBox="1"/>
                <p:nvPr/>
              </p:nvSpPr>
              <p:spPr>
                <a:xfrm>
                  <a:off x="2671478" y="2291042"/>
                  <a:ext cx="30211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汚物の撤去</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（業務用洗剤ケミクールなど）</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BF45B415-FB9D-C4E4-B1CC-FA19E4503F9C}"/>
                    </a:ext>
                  </a:extLst>
                </p:cNvPr>
                <p:cNvSpPr txBox="1"/>
                <p:nvPr/>
              </p:nvSpPr>
              <p:spPr>
                <a:xfrm>
                  <a:off x="7658101" y="2291042"/>
                  <a:ext cx="30211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汚物の撤去</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（モコのラード・トル</a:t>
                  </a:r>
                  <a:r>
                    <a:rPr kumimoji="1" lang="en-US" altLang="ja-JP" sz="11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a:t>
                  </a: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30" name="グループ化 29">
                <a:extLst>
                  <a:ext uri="{FF2B5EF4-FFF2-40B4-BE49-F238E27FC236}">
                    <a16:creationId xmlns:a16="http://schemas.microsoft.com/office/drawing/2014/main" id="{E0082390-080E-9558-17AF-C88BF72D4613}"/>
                  </a:ext>
                </a:extLst>
              </p:cNvPr>
              <p:cNvGrpSpPr/>
              <p:nvPr/>
            </p:nvGrpSpPr>
            <p:grpSpPr>
              <a:xfrm>
                <a:off x="2680445" y="2979963"/>
                <a:ext cx="8027898" cy="673454"/>
                <a:chOff x="2680445" y="3033752"/>
                <a:chExt cx="8027898" cy="673454"/>
              </a:xfrm>
            </p:grpSpPr>
            <p:sp>
              <p:nvSpPr>
                <p:cNvPr id="22" name="テキスト ボックス 21">
                  <a:extLst>
                    <a:ext uri="{FF2B5EF4-FFF2-40B4-BE49-F238E27FC236}">
                      <a16:creationId xmlns:a16="http://schemas.microsoft.com/office/drawing/2014/main" id="{8601BFC1-6589-28D1-575F-51FF1E87E484}"/>
                    </a:ext>
                  </a:extLst>
                </p:cNvPr>
                <p:cNvSpPr txBox="1"/>
                <p:nvPr/>
              </p:nvSpPr>
              <p:spPr>
                <a:xfrm>
                  <a:off x="2680445" y="3033752"/>
                  <a:ext cx="30211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除菌作業・解体</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（クロス壁や床材）</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E509175C-E694-AE41-68CD-BEDD8C2F6D7D}"/>
                    </a:ext>
                  </a:extLst>
                </p:cNvPr>
                <p:cNvSpPr txBox="1"/>
                <p:nvPr/>
              </p:nvSpPr>
              <p:spPr>
                <a:xfrm>
                  <a:off x="7687236" y="3060875"/>
                  <a:ext cx="30211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天井・壁・床・室内丸ごと</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ラード</a:t>
                  </a:r>
                  <a:r>
                    <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a:t>
                  </a: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トル</a:t>
                  </a:r>
                  <a:r>
                    <a:rPr kumimoji="1" lang="en-US" altLang="ja-JP" sz="11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a:t>
                  </a: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クリーニング</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grpSp>
            <p:nvGrpSpPr>
              <p:cNvPr id="31" name="グループ化 30">
                <a:extLst>
                  <a:ext uri="{FF2B5EF4-FFF2-40B4-BE49-F238E27FC236}">
                    <a16:creationId xmlns:a16="http://schemas.microsoft.com/office/drawing/2014/main" id="{C6C7D4A1-CC62-452A-2943-DBA7235A8C76}"/>
                  </a:ext>
                </a:extLst>
              </p:cNvPr>
              <p:cNvGrpSpPr/>
              <p:nvPr/>
            </p:nvGrpSpPr>
            <p:grpSpPr>
              <a:xfrm>
                <a:off x="2653551" y="3722673"/>
                <a:ext cx="8054792" cy="674508"/>
                <a:chOff x="2653551" y="3776462"/>
                <a:chExt cx="8054792" cy="674508"/>
              </a:xfrm>
            </p:grpSpPr>
            <p:sp>
              <p:nvSpPr>
                <p:cNvPr id="24" name="テキスト ボックス 23">
                  <a:extLst>
                    <a:ext uri="{FF2B5EF4-FFF2-40B4-BE49-F238E27FC236}">
                      <a16:creationId xmlns:a16="http://schemas.microsoft.com/office/drawing/2014/main" id="{08B74D12-4BD5-CF23-596F-D1A845D6D8F7}"/>
                    </a:ext>
                  </a:extLst>
                </p:cNvPr>
                <p:cNvSpPr txBox="1"/>
                <p:nvPr/>
              </p:nvSpPr>
              <p:spPr>
                <a:xfrm>
                  <a:off x="2653551" y="3776462"/>
                  <a:ext cx="30211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オゾン消臭</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（２週間～４週間）</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498789F6-24F3-5EB7-79BE-396FF6C0268B}"/>
                    </a:ext>
                  </a:extLst>
                </p:cNvPr>
                <p:cNvSpPr txBox="1"/>
                <p:nvPr/>
              </p:nvSpPr>
              <p:spPr>
                <a:xfrm>
                  <a:off x="7687236" y="3804639"/>
                  <a:ext cx="30211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消臭剤 ドムス・</a:t>
                  </a:r>
                  <a:r>
                    <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SHUCUT</a:t>
                  </a: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を</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室内に噴霧後オゾン消臭</a:t>
                  </a:r>
                  <a:r>
                    <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12</a:t>
                  </a: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ｈ</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p:txBody>
            </p:sp>
          </p:grpSp>
          <p:grpSp>
            <p:nvGrpSpPr>
              <p:cNvPr id="32" name="グループ化 31">
                <a:extLst>
                  <a:ext uri="{FF2B5EF4-FFF2-40B4-BE49-F238E27FC236}">
                    <a16:creationId xmlns:a16="http://schemas.microsoft.com/office/drawing/2014/main" id="{E522C024-AAF6-57EC-6579-01B0E41946A0}"/>
                  </a:ext>
                </a:extLst>
              </p:cNvPr>
              <p:cNvGrpSpPr/>
              <p:nvPr/>
            </p:nvGrpSpPr>
            <p:grpSpPr>
              <a:xfrm>
                <a:off x="2653550" y="4465383"/>
                <a:ext cx="8384245" cy="398563"/>
                <a:chOff x="2653550" y="4519172"/>
                <a:chExt cx="8384245" cy="398563"/>
              </a:xfrm>
            </p:grpSpPr>
            <p:sp>
              <p:nvSpPr>
                <p:cNvPr id="26" name="テキスト ボックス 25">
                  <a:extLst>
                    <a:ext uri="{FF2B5EF4-FFF2-40B4-BE49-F238E27FC236}">
                      <a16:creationId xmlns:a16="http://schemas.microsoft.com/office/drawing/2014/main" id="{C0D75938-BC3E-7B8F-C50C-CE950A3846FA}"/>
                    </a:ext>
                  </a:extLst>
                </p:cNvPr>
                <p:cNvSpPr txBox="1"/>
                <p:nvPr/>
              </p:nvSpPr>
              <p:spPr>
                <a:xfrm>
                  <a:off x="2653550" y="4519172"/>
                  <a:ext cx="30211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2</a:t>
                  </a: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a:t>
                  </a:r>
                  <a:r>
                    <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4</a:t>
                  </a: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週間後に引き渡し</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p:txBody>
            </p:sp>
            <p:sp>
              <p:nvSpPr>
                <p:cNvPr id="27" name="テキスト ボックス 26">
                  <a:extLst>
                    <a:ext uri="{FF2B5EF4-FFF2-40B4-BE49-F238E27FC236}">
                      <a16:creationId xmlns:a16="http://schemas.microsoft.com/office/drawing/2014/main" id="{908AF3DD-A3DC-D400-BABA-A2D0A7640E40}"/>
                    </a:ext>
                  </a:extLst>
                </p:cNvPr>
                <p:cNvSpPr txBox="1"/>
                <p:nvPr/>
              </p:nvSpPr>
              <p:spPr>
                <a:xfrm>
                  <a:off x="7658101" y="4548403"/>
                  <a:ext cx="33796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翌日、ハウスクリーニングをし終了</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p:txBody>
            </p:sp>
          </p:grpSp>
          <p:sp>
            <p:nvSpPr>
              <p:cNvPr id="28" name="テキスト ボックス 27">
                <a:extLst>
                  <a:ext uri="{FF2B5EF4-FFF2-40B4-BE49-F238E27FC236}">
                    <a16:creationId xmlns:a16="http://schemas.microsoft.com/office/drawing/2014/main" id="{4FEE5059-5460-4AA8-D504-73B8FD631DE6}"/>
                  </a:ext>
                </a:extLst>
              </p:cNvPr>
              <p:cNvSpPr txBox="1"/>
              <p:nvPr/>
            </p:nvSpPr>
            <p:spPr>
              <a:xfrm>
                <a:off x="7658101" y="4961379"/>
                <a:ext cx="350071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１</a:t>
                </a:r>
                <a:r>
                  <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K</a:t>
                </a: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～２</a:t>
                </a:r>
                <a:r>
                  <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LDK</a:t>
                </a: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の間取りなら最短で</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残置物撤去からハウスクリーニング完全消臭まで３日間で修了です。</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p:txBody>
          </p:sp>
        </p:grpSp>
      </p:grpSp>
    </p:spTree>
    <p:extLst>
      <p:ext uri="{BB962C8B-B14F-4D97-AF65-F5344CB8AC3E}">
        <p14:creationId xmlns:p14="http://schemas.microsoft.com/office/powerpoint/2010/main" val="289108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B3F04-D316-97AD-B7BE-75178E99D9B5}"/>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A887261B-8171-EB64-C371-157DC3D3C75F}"/>
              </a:ext>
            </a:extLst>
          </p:cNvPr>
          <p:cNvSpPr txBox="1"/>
          <p:nvPr/>
        </p:nvSpPr>
        <p:spPr>
          <a:xfrm>
            <a:off x="381673" y="3176529"/>
            <a:ext cx="6544548" cy="2524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CADCCF88-3B33-E5A1-C1AC-D43B015A0FDD}"/>
              </a:ext>
            </a:extLst>
          </p:cNvPr>
          <p:cNvSpPr txBox="1"/>
          <p:nvPr/>
        </p:nvSpPr>
        <p:spPr>
          <a:xfrm>
            <a:off x="381674" y="2024099"/>
            <a:ext cx="6544547" cy="2524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738AB26F-9FCA-DA60-3878-1056C1576601}"/>
              </a:ext>
            </a:extLst>
          </p:cNvPr>
          <p:cNvSpPr txBox="1"/>
          <p:nvPr/>
        </p:nvSpPr>
        <p:spPr>
          <a:xfrm>
            <a:off x="381673" y="2627717"/>
            <a:ext cx="7128414" cy="2524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EFD1B0B7-2E94-3C87-9B73-601BBD5B14C5}"/>
              </a:ext>
            </a:extLst>
          </p:cNvPr>
          <p:cNvSpPr txBox="1"/>
          <p:nvPr/>
        </p:nvSpPr>
        <p:spPr>
          <a:xfrm>
            <a:off x="1079012" y="3662059"/>
            <a:ext cx="2826077" cy="1036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36C63185-2E02-CA44-25EA-CF28921BA7FF}"/>
              </a:ext>
            </a:extLst>
          </p:cNvPr>
          <p:cNvSpPr/>
          <p:nvPr/>
        </p:nvSpPr>
        <p:spPr>
          <a:xfrm>
            <a:off x="5124049" y="5300274"/>
            <a:ext cx="2871389" cy="1477328"/>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472C4"/>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6A43D01C-326B-8952-A4B8-D3EBB5001C95}"/>
              </a:ext>
            </a:extLst>
          </p:cNvPr>
          <p:cNvSpPr/>
          <p:nvPr/>
        </p:nvSpPr>
        <p:spPr>
          <a:xfrm>
            <a:off x="8469063" y="5300274"/>
            <a:ext cx="2273205" cy="1477328"/>
          </a:xfrm>
          <a:prstGeom prst="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472C4"/>
              </a:solidFill>
              <a:effectLst/>
              <a:uLnTx/>
              <a:uFillTx/>
              <a:latin typeface="游ゴシック" panose="020F0502020204030204"/>
              <a:ea typeface="游ゴシック" panose="020B0400000000000000" pitchFamily="50" charset="-128"/>
              <a:cs typeface="+mn-cs"/>
            </a:endParaRPr>
          </a:p>
        </p:txBody>
      </p:sp>
      <p:grpSp>
        <p:nvGrpSpPr>
          <p:cNvPr id="28" name="グループ化 27">
            <a:extLst>
              <a:ext uri="{FF2B5EF4-FFF2-40B4-BE49-F238E27FC236}">
                <a16:creationId xmlns:a16="http://schemas.microsoft.com/office/drawing/2014/main" id="{91DA7171-8CA3-68BA-18F7-B08AA8DEC663}"/>
              </a:ext>
            </a:extLst>
          </p:cNvPr>
          <p:cNvGrpSpPr/>
          <p:nvPr/>
        </p:nvGrpSpPr>
        <p:grpSpPr>
          <a:xfrm>
            <a:off x="1298726" y="995651"/>
            <a:ext cx="9446584" cy="5788001"/>
            <a:chOff x="1298726" y="995651"/>
            <a:chExt cx="9446584" cy="5788001"/>
          </a:xfrm>
        </p:grpSpPr>
        <p:sp>
          <p:nvSpPr>
            <p:cNvPr id="6" name="テキスト ボックス 5">
              <a:extLst>
                <a:ext uri="{FF2B5EF4-FFF2-40B4-BE49-F238E27FC236}">
                  <a16:creationId xmlns:a16="http://schemas.microsoft.com/office/drawing/2014/main" id="{50837DEA-1B85-E3FA-CE6F-DFE02F9299A5}"/>
                </a:ext>
              </a:extLst>
            </p:cNvPr>
            <p:cNvSpPr txBox="1"/>
            <p:nvPr/>
          </p:nvSpPr>
          <p:spPr>
            <a:xfrm>
              <a:off x="1298726" y="995652"/>
              <a:ext cx="365251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特許名 </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特殊清掃完全消臭技術特許花輪式</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F7924E92-EEE3-1105-5EFA-3E5A31EEF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274" y="1708765"/>
              <a:ext cx="2427420" cy="3475521"/>
            </a:xfrm>
            <a:prstGeom prst="rect">
              <a:avLst/>
            </a:prstGeom>
          </p:spPr>
        </p:pic>
        <p:pic>
          <p:nvPicPr>
            <p:cNvPr id="1026" name="Picture 2">
              <a:extLst>
                <a:ext uri="{FF2B5EF4-FFF2-40B4-BE49-F238E27FC236}">
                  <a16:creationId xmlns:a16="http://schemas.microsoft.com/office/drawing/2014/main" id="{10E56B15-2694-5A61-506C-49A6EDE04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361" y="1645580"/>
              <a:ext cx="2453782" cy="347552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2850EBB8-FF23-B038-4D43-12C481FA949B}"/>
                </a:ext>
              </a:extLst>
            </p:cNvPr>
            <p:cNvSpPr txBox="1"/>
            <p:nvPr/>
          </p:nvSpPr>
          <p:spPr>
            <a:xfrm>
              <a:off x="5615886" y="995651"/>
              <a:ext cx="19330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商標登録</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モコのラードトル</a:t>
              </a:r>
              <a:r>
                <a:rPr kumimoji="1" lang="en-US" altLang="ja-JP" sz="12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a:t>
              </a:r>
            </a:p>
          </p:txBody>
        </p:sp>
        <p:sp>
          <p:nvSpPr>
            <p:cNvPr id="9" name="テキスト ボックス 8">
              <a:extLst>
                <a:ext uri="{FF2B5EF4-FFF2-40B4-BE49-F238E27FC236}">
                  <a16:creationId xmlns:a16="http://schemas.microsoft.com/office/drawing/2014/main" id="{F3443E59-62A0-BCD1-96D7-58C10D824676}"/>
                </a:ext>
              </a:extLst>
            </p:cNvPr>
            <p:cNvSpPr txBox="1"/>
            <p:nvPr/>
          </p:nvSpPr>
          <p:spPr>
            <a:xfrm>
              <a:off x="5169361" y="5300274"/>
              <a:ext cx="2826077"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モコのラードトル</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アルカリイオン電解水</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はパッチテスト</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(24</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時間連続貼付</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、食品を使っての一般生菌テスト、ノロウイルス不活化試験、インフルエンザ</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A</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型不活化試験、イヌパルボウイルス不活化効果、アルミ素材洗浄の検証、環境付着菌検査</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拭き取り法</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、一般菌テスト、殺菌効果試験、レジオネラ菌に対する殺菌効果など、様々なテストを繰り返し行っております。</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DD46B71A-0096-910A-DC6D-77EE5BD270F5}"/>
                </a:ext>
              </a:extLst>
            </p:cNvPr>
            <p:cNvSpPr txBox="1"/>
            <p:nvPr/>
          </p:nvSpPr>
          <p:spPr>
            <a:xfrm>
              <a:off x="8466019" y="1062434"/>
              <a:ext cx="22792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商標登録</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rPr>
                <a:t>特殊清掃完全消臭士</a:t>
              </a:r>
              <a:endParaRPr kumimoji="1" lang="en-US" altLang="ja-JP" sz="1800" b="0" i="0" u="none" strike="noStrike" kern="1200" cap="none" spc="0" normalizeH="0" baseline="0" noProof="0" dirty="0">
                <a:ln>
                  <a:noFill/>
                </a:ln>
                <a:solidFill>
                  <a:prstClr val="black"/>
                </a:solidFill>
                <a:effectLst/>
                <a:uLnTx/>
                <a:uFillTx/>
                <a:latin typeface="HGP明朝B" panose="02020800000000000000" pitchFamily="18" charset="-128"/>
                <a:ea typeface="HGP明朝B" panose="02020800000000000000" pitchFamily="18" charset="-128"/>
                <a:cs typeface="+mn-cs"/>
              </a:endParaRPr>
            </a:p>
          </p:txBody>
        </p:sp>
        <p:sp>
          <p:nvSpPr>
            <p:cNvPr id="15" name="テキスト ボックス 14">
              <a:extLst>
                <a:ext uri="{FF2B5EF4-FFF2-40B4-BE49-F238E27FC236}">
                  <a16:creationId xmlns:a16="http://schemas.microsoft.com/office/drawing/2014/main" id="{C5514A4E-66D2-7547-57F7-C028FE47D3FE}"/>
                </a:ext>
              </a:extLst>
            </p:cNvPr>
            <p:cNvSpPr txBox="1"/>
            <p:nvPr/>
          </p:nvSpPr>
          <p:spPr>
            <a:xfrm>
              <a:off x="8548374" y="5380672"/>
              <a:ext cx="21206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特殊清掃完全消臭士とは、実際の孤独死やゴミ屋敷・糞尿部屋などの現場にて全花連認定講師や指導員が直接指導教育し消臭作業を行い完全消臭を実現できた試験者だけに与えられる資格になります。</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76ACB3CB-9D73-12BA-C8C1-AE227F440DBA}"/>
                </a:ext>
              </a:extLst>
            </p:cNvPr>
            <p:cNvSpPr txBox="1"/>
            <p:nvPr/>
          </p:nvSpPr>
          <p:spPr>
            <a:xfrm>
              <a:off x="1449732" y="5306324"/>
              <a:ext cx="3350505" cy="1477328"/>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特許出願　　令和</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5</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年</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2</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月</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13</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日</a:t>
              </a:r>
              <a:endPar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特許登録日　令和</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5</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年</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6</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月</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19</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日</a:t>
              </a:r>
              <a:endPar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わずか４か月で特許登録になりました。</a:t>
              </a:r>
              <a:endPar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a:t>
              </a: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エピソード</a:t>
              </a:r>
              <a:r>
                <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特許庁職員が弁理士に理にかなった消臭技術です。</a:t>
              </a:r>
              <a:endPar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なぜ、大手の消臭メーカーがこの事に気付かなかったのかと話されていたそうです。</a:t>
              </a:r>
              <a:endParaRPr kumimoji="1" lang="en-US" altLang="ja-JP"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33333"/>
                  </a:solidFill>
                  <a:effectLst/>
                  <a:uLnTx/>
                  <a:uFillTx/>
                  <a:latin typeface="游ゴシック体"/>
                  <a:ea typeface="游ゴシック" panose="020B0400000000000000" pitchFamily="50" charset="-128"/>
                  <a:cs typeface="+mn-cs"/>
                </a:rPr>
                <a:t>特許出願した弁理士より直々に聞いたエピソードです。</a:t>
              </a:r>
              <a:endParaRPr kumimoji="1" lang="ja-JP" altLang="en-US"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7" name="図 26">
              <a:extLst>
                <a:ext uri="{FF2B5EF4-FFF2-40B4-BE49-F238E27FC236}">
                  <a16:creationId xmlns:a16="http://schemas.microsoft.com/office/drawing/2014/main" id="{EE85C170-FC32-8E2B-5A2A-F1E3A7A1F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959" y="1736104"/>
              <a:ext cx="2420083" cy="3429000"/>
            </a:xfrm>
            <a:prstGeom prst="rect">
              <a:avLst/>
            </a:prstGeom>
          </p:spPr>
        </p:pic>
      </p:grpSp>
    </p:spTree>
    <p:extLst>
      <p:ext uri="{BB962C8B-B14F-4D97-AF65-F5344CB8AC3E}">
        <p14:creationId xmlns:p14="http://schemas.microsoft.com/office/powerpoint/2010/main" val="84472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28DC4-08B7-08EF-87FD-15FBE4C40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F58A8-8C23-42F1-1837-4EBA0FB2FF45}"/>
              </a:ext>
            </a:extLst>
          </p:cNvPr>
          <p:cNvSpPr>
            <a:spLocks noGrp="1"/>
          </p:cNvSpPr>
          <p:nvPr>
            <p:ph type="title"/>
          </p:nvPr>
        </p:nvSpPr>
        <p:spPr>
          <a:xfrm>
            <a:off x="838200" y="227021"/>
            <a:ext cx="10515600" cy="997480"/>
          </a:xfrm>
        </p:spPr>
        <p:txBody>
          <a:bodyPr>
            <a:normAutofit/>
          </a:bodyPr>
          <a:lstStyle/>
          <a:p>
            <a:pPr algn="ctr">
              <a:lnSpc>
                <a:spcPct val="150000"/>
              </a:lnSpc>
            </a:pPr>
            <a:r>
              <a:rPr lang="ja-JP" altLang="en-US">
                <a:latin typeface="HGPMinchoB"/>
                <a:ea typeface="HGPMinchoB"/>
              </a:rPr>
              <a:t>化学が証明　　​</a:t>
            </a:r>
          </a:p>
        </p:txBody>
      </p:sp>
      <p:sp>
        <p:nvSpPr>
          <p:cNvPr id="8" name="テキスト ボックス 7">
            <a:extLst>
              <a:ext uri="{FF2B5EF4-FFF2-40B4-BE49-F238E27FC236}">
                <a16:creationId xmlns:a16="http://schemas.microsoft.com/office/drawing/2014/main" id="{2A5C7889-49FF-5B39-174B-07572AFB389C}"/>
              </a:ext>
            </a:extLst>
          </p:cNvPr>
          <p:cNvSpPr txBox="1"/>
          <p:nvPr/>
        </p:nvSpPr>
        <p:spPr>
          <a:xfrm>
            <a:off x="475437" y="1700316"/>
            <a:ext cx="1171574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1" u="none" strike="noStrike" kern="1200" cap="none" spc="0" normalizeH="0" baseline="0" noProof="0" dirty="0">
                <a:ln>
                  <a:noFill/>
                </a:ln>
                <a:solidFill>
                  <a:prstClr val="black"/>
                </a:solidFill>
                <a:effectLst/>
                <a:uLnTx/>
                <a:uFillTx/>
                <a:latin typeface="HGPMinchoB"/>
                <a:ea typeface="HGPMinchoB"/>
                <a:cs typeface="+mn-cs"/>
              </a:rPr>
              <a:t>【　ドムスSHUCUT　】</a:t>
            </a:r>
            <a:r>
              <a:rPr kumimoji="1" lang="ja-JP" altLang="en-US" sz="3200" b="0" i="0" u="none" strike="noStrike" kern="1200" cap="none" spc="0" normalizeH="0" baseline="0" noProof="0" dirty="0">
                <a:ln>
                  <a:noFill/>
                </a:ln>
                <a:solidFill>
                  <a:prstClr val="black"/>
                </a:solidFill>
                <a:effectLst/>
                <a:uLnTx/>
                <a:uFillTx/>
                <a:latin typeface="HGPMinchoB"/>
                <a:ea typeface="HGPMinchoB"/>
                <a:cs typeface="+mn-cs"/>
              </a:rPr>
              <a:t>　　</a:t>
            </a:r>
            <a:r>
              <a:rPr kumimoji="1" lang="ja-JP" altLang="en-US" sz="2800" b="0" i="0" u="none" strike="noStrike" kern="1200" cap="none" spc="0" normalizeH="0" baseline="0" noProof="0" dirty="0">
                <a:ln>
                  <a:noFill/>
                </a:ln>
                <a:solidFill>
                  <a:prstClr val="black"/>
                </a:solidFill>
                <a:effectLst/>
                <a:uLnTx/>
                <a:uFillTx/>
                <a:latin typeface="HGPMinchoB"/>
                <a:ea typeface="HGPMinchoB"/>
                <a:cs typeface="+mn-cs"/>
              </a:rPr>
              <a:t>強力微生物不活化剤</a:t>
            </a:r>
            <a:r>
              <a:rPr kumimoji="1" lang="ja-JP" altLang="en-US" sz="3200" b="0" i="0" u="none" strike="noStrike" kern="1200" cap="none" spc="0" normalizeH="0" baseline="0" noProof="0" dirty="0">
                <a:ln>
                  <a:noFill/>
                </a:ln>
                <a:solidFill>
                  <a:prstClr val="black"/>
                </a:solidFill>
                <a:effectLst/>
                <a:uLnTx/>
                <a:uFillTx/>
                <a:latin typeface="HGPMinchoB"/>
                <a:ea typeface="HGPMinchoB"/>
                <a:cs typeface="+mn-cs"/>
              </a:rPr>
              <a:t>　</a:t>
            </a:r>
            <a:r>
              <a:rPr kumimoji="1" lang="ja-JP" altLang="en-US" sz="2400" b="0" i="0" u="none" strike="noStrike" kern="1200" cap="none" spc="0" normalizeH="0" baseline="0" noProof="0" dirty="0">
                <a:ln>
                  <a:noFill/>
                </a:ln>
                <a:solidFill>
                  <a:prstClr val="black"/>
                </a:solidFill>
                <a:effectLst/>
                <a:uLnTx/>
                <a:uFillTx/>
                <a:latin typeface="HGPMinchoB"/>
                <a:ea typeface="HGPMinchoB"/>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MinchoB"/>
                <a:ea typeface="HGPMinchoB"/>
                <a:cs typeface="+mn-cs"/>
              </a:rPr>
              <a:t>　　　　　　　　　　　　　　　　　　　　　　　　　　　　　　　　　　　　</a:t>
            </a:r>
            <a:r>
              <a:rPr kumimoji="1" lang="ja-JP" altLang="en-US" sz="1800" b="0" i="0" u="none" strike="noStrike" kern="1200" cap="none" spc="0" normalizeH="0" baseline="0" noProof="0" dirty="0">
                <a:ln>
                  <a:noFill/>
                </a:ln>
                <a:solidFill>
                  <a:prstClr val="black"/>
                </a:solidFill>
                <a:effectLst/>
                <a:uLnTx/>
                <a:uFillTx/>
                <a:latin typeface="HGPMinchoB"/>
                <a:ea typeface="HGPMinchoB"/>
                <a:cs typeface="+mn-cs"/>
              </a:rPr>
              <a:t>製造販売元：　株式会社ビー・ハウス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PMinchoB"/>
              <a:ea typeface="HGPMinchoB"/>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MinchoB"/>
                <a:ea typeface="HGPMinchoB"/>
                <a:cs typeface="+mn-cs"/>
              </a:rPr>
              <a:t>　　　　　　　　</a:t>
            </a:r>
            <a:r>
              <a:rPr kumimoji="1" lang="ja-JP" altLang="en-US" sz="2400" b="1" i="0" u="none" strike="noStrike" kern="1200" cap="none" spc="0" normalizeH="0" baseline="0" noProof="0" dirty="0">
                <a:ln>
                  <a:noFill/>
                </a:ln>
                <a:solidFill>
                  <a:srgbClr val="FF0000"/>
                </a:solidFill>
                <a:effectLst/>
                <a:uLnTx/>
                <a:uFillTx/>
                <a:latin typeface="HGPMinchoB"/>
                <a:ea typeface="HGPMinchoB"/>
                <a:cs typeface="+mn-cs"/>
              </a:rPr>
              <a:t>死臭</a:t>
            </a:r>
            <a:r>
              <a:rPr kumimoji="1" lang="ja-JP" altLang="en-US" sz="2400" b="1" i="0" u="none" strike="noStrike" kern="1200" cap="none" spc="0" normalizeH="0" baseline="0" noProof="0" dirty="0">
                <a:ln>
                  <a:noFill/>
                </a:ln>
                <a:solidFill>
                  <a:prstClr val="black"/>
                </a:solidFill>
                <a:effectLst/>
                <a:uLnTx/>
                <a:uFillTx/>
                <a:latin typeface="HGPMinchoB"/>
                <a:ea typeface="HGPMinchoB"/>
                <a:cs typeface="+mn-cs"/>
              </a:rPr>
              <a:t>発生の代表的な微生物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MinchoB"/>
                <a:ea typeface="HGPMinchoB"/>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MinchoB"/>
                <a:ea typeface="HGPMinchoB"/>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MinchoB"/>
                <a:ea typeface="HGPMinchoB"/>
                <a:cs typeface="+mn-cs"/>
              </a:rPr>
              <a:t>★　クロストリジウム     </a:t>
            </a:r>
            <a:endPar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MinchoB"/>
                <a:ea typeface="HGPMinchoB"/>
                <a:cs typeface="+mn-cs"/>
              </a:rPr>
              <a:t>★　緑膿菌      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MinchoB"/>
                <a:ea typeface="HGPMinchoB"/>
                <a:cs typeface="+mn-cs"/>
              </a:rPr>
              <a:t>★　カンジダ菌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MinchoB"/>
                <a:ea typeface="HGPMinchoB"/>
                <a:cs typeface="+mn-cs"/>
              </a:rPr>
              <a:t>★　クロカワカビ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MinchoB"/>
                <a:ea typeface="HGPMinchoB"/>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MinchoB"/>
                <a:ea typeface="HGPMinchoB"/>
                <a:cs typeface="+mn-cs"/>
              </a:rPr>
              <a:t>　</a:t>
            </a:r>
          </a:p>
        </p:txBody>
      </p:sp>
      <p:sp>
        <p:nvSpPr>
          <p:cNvPr id="9" name="テキスト ボックス 8">
            <a:extLst>
              <a:ext uri="{FF2B5EF4-FFF2-40B4-BE49-F238E27FC236}">
                <a16:creationId xmlns:a16="http://schemas.microsoft.com/office/drawing/2014/main" id="{0B4511F4-B82F-EDCF-6027-0A82AD931392}"/>
              </a:ext>
            </a:extLst>
          </p:cNvPr>
          <p:cNvSpPr txBox="1"/>
          <p:nvPr/>
        </p:nvSpPr>
        <p:spPr>
          <a:xfrm>
            <a:off x="3875944" y="3849095"/>
            <a:ext cx="8147535"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HGPMinchoB"/>
                <a:ea typeface="HGPMinchoB"/>
                <a:cs typeface="+mn-cs"/>
              </a:rPr>
              <a:t>・　・　・　・　</a:t>
            </a:r>
            <a:r>
              <a:rPr kumimoji="1" lang="ja-JP" altLang="en-US" sz="2400" b="1" i="0" u="none" strike="noStrike" kern="1200" cap="none" spc="0" normalizeH="0" baseline="0" noProof="0">
                <a:ln>
                  <a:noFill/>
                </a:ln>
                <a:solidFill>
                  <a:prstClr val="black"/>
                </a:solidFill>
                <a:effectLst/>
                <a:uLnTx/>
                <a:uFillTx/>
                <a:latin typeface="HGPMinchoB"/>
                <a:ea typeface="HGPMinchoB"/>
                <a:cs typeface="+mn-cs"/>
              </a:rPr>
              <a:t>発生臭気</a:t>
            </a:r>
            <a:r>
              <a:rPr kumimoji="1" lang="ja-JP" altLang="en-US" sz="3200" b="0" i="0" u="none" strike="noStrike" kern="1200" cap="none" spc="0" normalizeH="0" baseline="0" noProof="0">
                <a:ln>
                  <a:noFill/>
                </a:ln>
                <a:solidFill>
                  <a:prstClr val="black"/>
                </a:solidFill>
                <a:effectLst/>
                <a:uLnTx/>
                <a:uFillTx/>
                <a:latin typeface="HGPMinchoB"/>
                <a:ea typeface="HGPMinchoB"/>
                <a:cs typeface="+mn-cs"/>
              </a:rPr>
              <a:t>　　</a:t>
            </a:r>
            <a:r>
              <a:rPr kumimoji="1" lang="ja-JP" altLang="en-US" sz="3200" b="0" i="0" u="none" strike="noStrike" kern="1200" cap="none" spc="0" normalizeH="0" baseline="0" noProof="0">
                <a:ln>
                  <a:noFill/>
                </a:ln>
                <a:solidFill>
                  <a:srgbClr val="FF0000"/>
                </a:solidFill>
                <a:effectLst/>
                <a:uLnTx/>
                <a:uFillTx/>
                <a:latin typeface="HGPMinchoB"/>
                <a:ea typeface="HGPMinchoB"/>
                <a:cs typeface="+mn-cs"/>
              </a:rPr>
              <a:t>硫化水素　　</a:t>
            </a:r>
            <a:r>
              <a:rPr kumimoji="1" lang="ja-JP" altLang="en-US" sz="2400" b="0" i="0" u="none" strike="noStrike" kern="1200" cap="none" spc="0" normalizeH="0" baseline="0" noProof="0">
                <a:ln>
                  <a:noFill/>
                </a:ln>
                <a:solidFill>
                  <a:prstClr val="black"/>
                </a:solidFill>
                <a:effectLst/>
                <a:uLnTx/>
                <a:uFillTx/>
                <a:latin typeface="HGPMinchoB"/>
                <a:ea typeface="HGPMinchoB"/>
                <a:cs typeface="+mn-cs"/>
              </a:rPr>
              <a:t>腐卵臭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HGPMinchoB"/>
                <a:ea typeface="HGPMinchoB"/>
                <a:cs typeface="+mn-cs"/>
              </a:rPr>
              <a:t>・　・　・　・　</a:t>
            </a:r>
            <a:r>
              <a:rPr kumimoji="1" lang="ja-JP" altLang="en-US" sz="2400" b="0" i="0" u="none" strike="noStrike" kern="1200" cap="none" spc="0" normalizeH="0" baseline="0" noProof="0">
                <a:ln>
                  <a:noFill/>
                </a:ln>
                <a:solidFill>
                  <a:prstClr val="black"/>
                </a:solidFill>
                <a:effectLst/>
                <a:uLnTx/>
                <a:uFillTx/>
                <a:latin typeface="HGPMinchoB"/>
                <a:ea typeface="HGPMinchoB"/>
                <a:cs typeface="+mn-cs"/>
              </a:rPr>
              <a:t>発生臭気</a:t>
            </a:r>
            <a:r>
              <a:rPr kumimoji="1" lang="ja-JP" altLang="en-US" sz="3200" b="0" i="0" u="none" strike="noStrike" kern="1200" cap="none" spc="0" normalizeH="0" baseline="0" noProof="0">
                <a:ln>
                  <a:noFill/>
                </a:ln>
                <a:solidFill>
                  <a:prstClr val="black"/>
                </a:solidFill>
                <a:effectLst/>
                <a:uLnTx/>
                <a:uFillTx/>
                <a:latin typeface="HGPMinchoB"/>
                <a:ea typeface="HGPMinchoB"/>
                <a:cs typeface="+mn-cs"/>
              </a:rPr>
              <a:t>　　</a:t>
            </a:r>
            <a:r>
              <a:rPr kumimoji="1" lang="ja-JP" altLang="en-US" sz="3200" b="0" i="0" u="none" strike="noStrike" kern="1200" cap="none" spc="0" normalizeH="0" baseline="0" noProof="0">
                <a:ln>
                  <a:noFill/>
                </a:ln>
                <a:solidFill>
                  <a:srgbClr val="FF0000"/>
                </a:solidFill>
                <a:effectLst/>
                <a:uLnTx/>
                <a:uFillTx/>
                <a:latin typeface="HGPMinchoB"/>
                <a:ea typeface="HGPMinchoB"/>
                <a:cs typeface="+mn-cs"/>
              </a:rPr>
              <a:t>トリチルアミ　</a:t>
            </a:r>
            <a:r>
              <a:rPr kumimoji="1" lang="ja-JP" altLang="en-US" sz="2400" b="0" i="0" u="none" strike="noStrike" kern="1200" cap="none" spc="0" normalizeH="0" baseline="0" noProof="0">
                <a:ln>
                  <a:noFill/>
                </a:ln>
                <a:solidFill>
                  <a:prstClr val="black"/>
                </a:solidFill>
                <a:effectLst/>
                <a:uLnTx/>
                <a:uFillTx/>
                <a:latin typeface="HGPMinchoB"/>
                <a:ea typeface="HGPMinchoB"/>
                <a:cs typeface="+mn-cs"/>
              </a:rPr>
              <a:t>アンモニア臭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HGPMinchoB"/>
                <a:ea typeface="HGPMinchoB"/>
                <a:cs typeface="+mn-cs"/>
              </a:rPr>
              <a:t>・　・　・　・　</a:t>
            </a:r>
            <a:r>
              <a:rPr kumimoji="1" lang="ja-JP" altLang="en-US" sz="2400" b="0" i="0" u="none" strike="noStrike" kern="1200" cap="none" spc="0" normalizeH="0" baseline="0" noProof="0">
                <a:ln>
                  <a:noFill/>
                </a:ln>
                <a:solidFill>
                  <a:prstClr val="black"/>
                </a:solidFill>
                <a:effectLst/>
                <a:uLnTx/>
                <a:uFillTx/>
                <a:latin typeface="HGPMinchoB"/>
                <a:ea typeface="HGPMinchoB"/>
                <a:cs typeface="+mn-cs"/>
              </a:rPr>
              <a:t>発生臭気</a:t>
            </a:r>
            <a:r>
              <a:rPr kumimoji="1" lang="ja-JP" altLang="en-US" sz="3200" b="0" i="0" u="none" strike="noStrike" kern="1200" cap="none" spc="0" normalizeH="0" baseline="0" noProof="0">
                <a:ln>
                  <a:noFill/>
                </a:ln>
                <a:solidFill>
                  <a:prstClr val="black"/>
                </a:solidFill>
                <a:effectLst/>
                <a:uLnTx/>
                <a:uFillTx/>
                <a:latin typeface="HGPMinchoB"/>
                <a:ea typeface="HGPMinchoB"/>
                <a:cs typeface="+mn-cs"/>
              </a:rPr>
              <a:t>　　</a:t>
            </a:r>
            <a:r>
              <a:rPr kumimoji="1" lang="ja-JP" altLang="en-US" sz="3200" b="0" i="0" u="none" strike="noStrike" kern="1200" cap="none" spc="0" normalizeH="0" baseline="0" noProof="0">
                <a:ln>
                  <a:noFill/>
                </a:ln>
                <a:solidFill>
                  <a:srgbClr val="FF0000"/>
                </a:solidFill>
                <a:effectLst/>
                <a:uLnTx/>
                <a:uFillTx/>
                <a:latin typeface="HGPMinchoB"/>
                <a:ea typeface="HGPMinchoB"/>
                <a:cs typeface="+mn-cs"/>
              </a:rPr>
              <a:t>有機溶媒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HGPMinchoB"/>
                <a:ea typeface="HGPMinchoB"/>
                <a:cs typeface="+mn-cs"/>
              </a:rPr>
              <a:t>・　・　・　・　</a:t>
            </a:r>
            <a:r>
              <a:rPr kumimoji="1" lang="ja-JP" altLang="en-US" sz="2400" b="0" i="0" u="none" strike="noStrike" kern="1200" cap="none" spc="0" normalizeH="0" baseline="0" noProof="0">
                <a:ln>
                  <a:noFill/>
                </a:ln>
                <a:solidFill>
                  <a:prstClr val="black"/>
                </a:solidFill>
                <a:effectLst/>
                <a:uLnTx/>
                <a:uFillTx/>
                <a:latin typeface="HGPMinchoB"/>
                <a:ea typeface="HGPMinchoB"/>
                <a:cs typeface="+mn-cs"/>
              </a:rPr>
              <a:t>発生臭気</a:t>
            </a:r>
            <a:r>
              <a:rPr kumimoji="1" lang="ja-JP" altLang="en-US" sz="3200" b="0" i="0" u="none" strike="noStrike" kern="1200" cap="none" spc="0" normalizeH="0" baseline="0" noProof="0">
                <a:ln>
                  <a:noFill/>
                </a:ln>
                <a:solidFill>
                  <a:prstClr val="black"/>
                </a:solidFill>
                <a:effectLst/>
                <a:uLnTx/>
                <a:uFillTx/>
                <a:latin typeface="HGPMinchoB"/>
                <a:ea typeface="HGPMinchoB"/>
                <a:cs typeface="+mn-cs"/>
              </a:rPr>
              <a:t>　　</a:t>
            </a:r>
            <a:r>
              <a:rPr kumimoji="1" lang="ja-JP" altLang="en-US" sz="3200" b="0" i="0" u="none" strike="noStrike" kern="1200" cap="none" spc="0" normalizeH="0" baseline="0" noProof="0">
                <a:ln>
                  <a:noFill/>
                </a:ln>
                <a:solidFill>
                  <a:srgbClr val="FF0000"/>
                </a:solidFill>
                <a:effectLst/>
                <a:uLnTx/>
                <a:uFillTx/>
                <a:latin typeface="HGPMinchoB"/>
                <a:ea typeface="HGPMinchoB"/>
                <a:cs typeface="+mn-cs"/>
              </a:rPr>
              <a:t>カビ臭</a:t>
            </a:r>
          </a:p>
        </p:txBody>
      </p:sp>
      <p:cxnSp>
        <p:nvCxnSpPr>
          <p:cNvPr id="10" name="直線矢印コネクタ 9">
            <a:extLst>
              <a:ext uri="{FF2B5EF4-FFF2-40B4-BE49-F238E27FC236}">
                <a16:creationId xmlns:a16="http://schemas.microsoft.com/office/drawing/2014/main" id="{49094582-96EB-D983-9FD7-AE9639EAA50A}"/>
              </a:ext>
            </a:extLst>
          </p:cNvPr>
          <p:cNvCxnSpPr/>
          <p:nvPr/>
        </p:nvCxnSpPr>
        <p:spPr>
          <a:xfrm flipV="1">
            <a:off x="4413250" y="1174749"/>
            <a:ext cx="2582332" cy="10584"/>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39CC3BFE-DA93-6A44-DD79-053A9C29E63C}"/>
              </a:ext>
            </a:extLst>
          </p:cNvPr>
          <p:cNvCxnSpPr>
            <a:cxnSpLocks/>
          </p:cNvCxnSpPr>
          <p:nvPr/>
        </p:nvCxnSpPr>
        <p:spPr>
          <a:xfrm flipV="1">
            <a:off x="4413249" y="1227665"/>
            <a:ext cx="2582332" cy="10584"/>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33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90B6884-484F-8E73-0196-761B94FAC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50" y="96579"/>
            <a:ext cx="4924426" cy="6506926"/>
          </a:xfrm>
          <a:prstGeom prst="rect">
            <a:avLst/>
          </a:prstGeom>
        </p:spPr>
      </p:pic>
      <p:pic>
        <p:nvPicPr>
          <p:cNvPr id="7" name="図 6">
            <a:extLst>
              <a:ext uri="{FF2B5EF4-FFF2-40B4-BE49-F238E27FC236}">
                <a16:creationId xmlns:a16="http://schemas.microsoft.com/office/drawing/2014/main" id="{3C6264D0-5295-1026-41A6-34C6AE2C3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5" y="96579"/>
            <a:ext cx="5091114" cy="6637596"/>
          </a:xfrm>
          <a:prstGeom prst="rect">
            <a:avLst/>
          </a:prstGeom>
        </p:spPr>
      </p:pic>
    </p:spTree>
    <p:extLst>
      <p:ext uri="{BB962C8B-B14F-4D97-AF65-F5344CB8AC3E}">
        <p14:creationId xmlns:p14="http://schemas.microsoft.com/office/powerpoint/2010/main" val="8893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23AAB60-7DE0-740F-A4A7-74342ECC9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968" y="95250"/>
            <a:ext cx="5195887" cy="6654787"/>
          </a:xfrm>
          <a:prstGeom prst="rect">
            <a:avLst/>
          </a:prstGeom>
        </p:spPr>
      </p:pic>
      <p:pic>
        <p:nvPicPr>
          <p:cNvPr id="9" name="図 8">
            <a:extLst>
              <a:ext uri="{FF2B5EF4-FFF2-40B4-BE49-F238E27FC236}">
                <a16:creationId xmlns:a16="http://schemas.microsoft.com/office/drawing/2014/main" id="{6D424436-011F-A1FA-0D32-CB1081CF2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676" y="255932"/>
            <a:ext cx="4972048" cy="6494105"/>
          </a:xfrm>
          <a:prstGeom prst="rect">
            <a:avLst/>
          </a:prstGeom>
        </p:spPr>
      </p:pic>
    </p:spTree>
    <p:extLst>
      <p:ext uri="{BB962C8B-B14F-4D97-AF65-F5344CB8AC3E}">
        <p14:creationId xmlns:p14="http://schemas.microsoft.com/office/powerpoint/2010/main" val="24173694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728</Words>
  <Application>Microsoft Office PowerPoint</Application>
  <PresentationFormat>ワイド画面</PresentationFormat>
  <Paragraphs>111</Paragraphs>
  <Slides>17</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BIZ UDP明朝 Medium</vt:lpstr>
      <vt:lpstr>BIZ UD明朝 Medium</vt:lpstr>
      <vt:lpstr>HGP明朝B</vt:lpstr>
      <vt:lpstr>HGP明朝B</vt:lpstr>
      <vt:lpstr>HGP明朝E</vt:lpstr>
      <vt:lpstr>游ゴシック</vt:lpstr>
      <vt:lpstr>游ゴシック Light</vt:lpstr>
      <vt:lpstr>游ゴシック体</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化学が証明　　​</vt:lpstr>
      <vt:lpstr>PowerPoint プレゼンテーション</vt:lpstr>
      <vt:lpstr>PowerPoint プレゼンテーション</vt:lpstr>
      <vt:lpstr>PowerPoint プレゼンテーション</vt:lpstr>
      <vt:lpstr>賃貸借契約書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隆俊 花輪</dc:creator>
  <cp:lastModifiedBy>隆俊 花輪</cp:lastModifiedBy>
  <cp:revision>2</cp:revision>
  <dcterms:created xsi:type="dcterms:W3CDTF">2025-09-25T04:55:55Z</dcterms:created>
  <dcterms:modified xsi:type="dcterms:W3CDTF">2025-09-25T05:18:10Z</dcterms:modified>
</cp:coreProperties>
</file>